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58" r:id="rId2"/>
    <p:sldId id="271" r:id="rId3"/>
    <p:sldId id="588" r:id="rId4"/>
    <p:sldId id="569" r:id="rId5"/>
    <p:sldId id="284" r:id="rId6"/>
    <p:sldId id="573" r:id="rId7"/>
    <p:sldId id="586" r:id="rId8"/>
    <p:sldId id="257" r:id="rId9"/>
    <p:sldId id="564" r:id="rId10"/>
    <p:sldId id="570" r:id="rId11"/>
    <p:sldId id="571" r:id="rId12"/>
    <p:sldId id="274" r:id="rId13"/>
    <p:sldId id="572" r:id="rId14"/>
    <p:sldId id="288" r:id="rId15"/>
    <p:sldId id="260" r:id="rId16"/>
    <p:sldId id="575" r:id="rId17"/>
    <p:sldId id="261" r:id="rId18"/>
    <p:sldId id="278" r:id="rId19"/>
    <p:sldId id="587" r:id="rId20"/>
    <p:sldId id="287" r:id="rId21"/>
    <p:sldId id="265" r:id="rId22"/>
    <p:sldId id="566" r:id="rId23"/>
    <p:sldId id="565" r:id="rId24"/>
    <p:sldId id="273" r:id="rId25"/>
    <p:sldId id="258" r:id="rId26"/>
    <p:sldId id="585" r:id="rId27"/>
    <p:sldId id="275" r:id="rId28"/>
    <p:sldId id="267" r:id="rId29"/>
    <p:sldId id="276" r:id="rId30"/>
    <p:sldId id="567" r:id="rId31"/>
    <p:sldId id="277" r:id="rId32"/>
    <p:sldId id="56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1EA8B-F624-8553-3F2C-FD14429EE651}" v="6" dt="2026-06-29T09:17:26.672"/>
    <p1510:client id="{2FD31942-E0D6-EA62-8596-C1E2D448DD13}" v="19" dt="2026-06-29T13:55:48.549"/>
    <p1510:client id="{641223BB-4AE7-0AA5-79FB-1113E27D2F6E}" v="1" dt="2026-06-29T12:26:59.029"/>
    <p1510:client id="{671EAE28-6FB6-5383-A216-B60ED3D325AD}" v="48" dt="2026-06-29T13:24:26.819"/>
    <p1510:client id="{D6352CEF-FA7D-7CDE-EB81-B41F24A5FFCC}" v="17" dt="2026-06-29T10:31:14.887"/>
    <p1510:client id="{D9AB9AB7-8756-4934-E8F7-0110033DCD21}" v="144" dt="2026-06-29T13:43:41.834"/>
    <p1510:client id="{DE3FB6A9-7DBD-9D54-B1C2-12C1EE09E7FC}" v="27" dt="2026-06-29T13:26:34.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DE1F1-3959-4E2C-8C9C-20F6BCF13BA4}" type="datetimeFigureOut">
              <a:rPr lang="en-GB" smtClean="0"/>
              <a:t>06/07/2026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0B603-52DD-455E-A2CF-E7C51939480C}" type="slidenum">
              <a:rPr lang="en-GB" smtClean="0"/>
              <a:t>‹#›</a:t>
            </a:fld>
            <a:endParaRPr lang="en-GB"/>
          </a:p>
        </p:txBody>
      </p:sp>
    </p:spTree>
    <p:extLst>
      <p:ext uri="{BB962C8B-B14F-4D97-AF65-F5344CB8AC3E}">
        <p14:creationId xmlns:p14="http://schemas.microsoft.com/office/powerpoint/2010/main" val="168530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B0B603-52DD-455E-A2CF-E7C51939480C}" type="slidenum">
              <a:rPr lang="en-GB" smtClean="0"/>
              <a:t>25</a:t>
            </a:fld>
            <a:endParaRPr lang="en-GB"/>
          </a:p>
        </p:txBody>
      </p:sp>
    </p:spTree>
    <p:extLst>
      <p:ext uri="{BB962C8B-B14F-4D97-AF65-F5344CB8AC3E}">
        <p14:creationId xmlns:p14="http://schemas.microsoft.com/office/powerpoint/2010/main" val="358487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9604"/>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432049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60302C0-6520-492B-902D-EB5E002CC987}" type="datetimeFigureOut">
              <a:rPr lang="en-GB" smtClean="0"/>
              <a:t>06/07/2026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ABE8A0-E0F3-4282-BC71-B722A10EACF2}"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6269" y="0"/>
            <a:ext cx="1685731" cy="1147665"/>
          </a:xfrm>
          <a:prstGeom prst="rect">
            <a:avLst/>
          </a:prstGeom>
        </p:spPr>
      </p:pic>
      <p:sp>
        <p:nvSpPr>
          <p:cNvPr id="8" name="Rectangle 7"/>
          <p:cNvSpPr/>
          <p:nvPr userDrawn="1"/>
        </p:nvSpPr>
        <p:spPr>
          <a:xfrm>
            <a:off x="0" y="0"/>
            <a:ext cx="10506269" cy="1147665"/>
          </a:xfrm>
          <a:prstGeom prst="rec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cap="none" spc="0">
                <a:ln w="9525">
                  <a:noFill/>
                  <a:prstDash val="solid"/>
                </a:ln>
                <a:solidFill>
                  <a:schemeClr val="tx1"/>
                </a:solidFill>
                <a:effectLst>
                  <a:outerShdw blurRad="12700" dist="38100" dir="2700000" algn="tl" rotWithShape="0">
                    <a:schemeClr val="bg1">
                      <a:lumMod val="50000"/>
                    </a:schemeClr>
                  </a:outerShdw>
                </a:effectLst>
              </a:rPr>
              <a:t>We</a:t>
            </a:r>
            <a:r>
              <a:rPr lang="en-US" sz="7200" b="1" cap="none" spc="0" baseline="0">
                <a:ln w="9525">
                  <a:noFill/>
                  <a:prstDash val="solid"/>
                </a:ln>
                <a:solidFill>
                  <a:schemeClr val="tx1"/>
                </a:solidFill>
                <a:effectLst>
                  <a:outerShdw blurRad="12700" dist="38100" dir="2700000" algn="tl" rotWithShape="0">
                    <a:schemeClr val="bg1">
                      <a:lumMod val="50000"/>
                    </a:schemeClr>
                  </a:outerShdw>
                </a:effectLst>
              </a:rPr>
              <a:t> are Deanery PROUD</a:t>
            </a:r>
            <a:endParaRPr lang="en-US" sz="7200" b="1" cap="none" spc="0">
              <a:ln w="9525">
                <a:no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74152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2094" y="410368"/>
            <a:ext cx="10515600" cy="1325563"/>
          </a:xfrm>
        </p:spPr>
        <p:txBody>
          <a:bodyPr/>
          <a:lstStyle/>
          <a:p>
            <a:r>
              <a:rPr lang="en-US"/>
              <a:t>Click to edit Master title style</a:t>
            </a:r>
            <a:endParaRPr lang="en-GB"/>
          </a:p>
        </p:txBody>
      </p:sp>
      <p:sp>
        <p:nvSpPr>
          <p:cNvPr id="3" name="Content Placeholder 2"/>
          <p:cNvSpPr>
            <a:spLocks noGrp="1"/>
          </p:cNvSpPr>
          <p:nvPr>
            <p:ph idx="1"/>
          </p:nvPr>
        </p:nvSpPr>
        <p:spPr>
          <a:xfrm>
            <a:off x="1202094" y="1870471"/>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0302C0-6520-492B-902D-EB5E002CC987}" type="datetimeFigureOut">
              <a:rPr lang="en-GB" smtClean="0"/>
              <a:t>06/07/2026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ABE8A0-E0F3-4282-BC71-B722A10EACF2}" type="slidenum">
              <a:rPr lang="en-GB" smtClean="0"/>
              <a:t>‹#›</a:t>
            </a:fld>
            <a:endParaRPr lang="en-GB"/>
          </a:p>
        </p:txBody>
      </p:sp>
      <p:sp>
        <p:nvSpPr>
          <p:cNvPr id="8" name="Rectangle 7"/>
          <p:cNvSpPr/>
          <p:nvPr userDrawn="1"/>
        </p:nvSpPr>
        <p:spPr>
          <a:xfrm>
            <a:off x="-10886" y="0"/>
            <a:ext cx="982436" cy="6858000"/>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GB" sz="7200" b="1">
              <a:solidFill>
                <a:schemeClr val="tx1"/>
              </a:solidFill>
              <a:effectLst>
                <a:outerShdw blurRad="38100" dist="38100" dir="2700000" algn="tl">
                  <a:srgbClr val="000000">
                    <a:alpha val="43137"/>
                  </a:srgbClr>
                </a:outerShdw>
              </a:effectLst>
            </a:endParaRPr>
          </a:p>
        </p:txBody>
      </p:sp>
      <p:sp>
        <p:nvSpPr>
          <p:cNvPr id="9" name="Rectangle 8"/>
          <p:cNvSpPr/>
          <p:nvPr userDrawn="1"/>
        </p:nvSpPr>
        <p:spPr>
          <a:xfrm>
            <a:off x="91855" y="97972"/>
            <a:ext cx="776954" cy="686341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P</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R</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O</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U</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D</a:t>
            </a:r>
          </a:p>
        </p:txBody>
      </p:sp>
    </p:spTree>
    <p:extLst>
      <p:ext uri="{BB962C8B-B14F-4D97-AF65-F5344CB8AC3E}">
        <p14:creationId xmlns:p14="http://schemas.microsoft.com/office/powerpoint/2010/main" val="47840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0302C0-6520-492B-902D-EB5E002CC987}" type="datetimeFigureOut">
              <a:rPr lang="en-GB" smtClean="0"/>
              <a:t>06/07/2026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ABE8A0-E0F3-4282-BC71-B722A10EACF2}" type="slidenum">
              <a:rPr lang="en-GB" smtClean="0"/>
              <a:t>‹#›</a:t>
            </a:fld>
            <a:endParaRPr lang="en-GB"/>
          </a:p>
        </p:txBody>
      </p:sp>
      <p:sp>
        <p:nvSpPr>
          <p:cNvPr id="7" name="Rectangle 6"/>
          <p:cNvSpPr/>
          <p:nvPr userDrawn="1"/>
        </p:nvSpPr>
        <p:spPr>
          <a:xfrm>
            <a:off x="0" y="0"/>
            <a:ext cx="10506269" cy="1147665"/>
          </a:xfrm>
          <a:prstGeom prst="rec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cap="none" spc="0">
                <a:ln w="9525">
                  <a:noFill/>
                  <a:prstDash val="solid"/>
                </a:ln>
                <a:solidFill>
                  <a:schemeClr val="tx1"/>
                </a:solidFill>
                <a:effectLst>
                  <a:outerShdw blurRad="12700" dist="38100" dir="2700000" algn="tl" rotWithShape="0">
                    <a:schemeClr val="bg1">
                      <a:lumMod val="50000"/>
                    </a:schemeClr>
                  </a:outerShdw>
                </a:effectLst>
              </a:rPr>
              <a:t>We</a:t>
            </a:r>
            <a:r>
              <a:rPr lang="en-US" sz="7200" b="1" cap="none" spc="0" baseline="0">
                <a:ln w="9525">
                  <a:noFill/>
                  <a:prstDash val="solid"/>
                </a:ln>
                <a:solidFill>
                  <a:schemeClr val="tx1"/>
                </a:solidFill>
                <a:effectLst>
                  <a:outerShdw blurRad="12700" dist="38100" dir="2700000" algn="tl" rotWithShape="0">
                    <a:schemeClr val="bg1">
                      <a:lumMod val="50000"/>
                    </a:schemeClr>
                  </a:outerShdw>
                </a:effectLst>
              </a:rPr>
              <a:t> are Deanery PROUD</a:t>
            </a:r>
            <a:endParaRPr lang="en-US" sz="7200" b="1" cap="none" spc="0">
              <a:ln w="9525">
                <a:noFill/>
                <a:prstDash val="solid"/>
              </a:ln>
              <a:solidFill>
                <a:schemeClr val="tx1"/>
              </a:solidFill>
              <a:effectLst>
                <a:outerShdw blurRad="12700" dist="38100" dir="2700000" algn="tl" rotWithShape="0">
                  <a:schemeClr val="bg1">
                    <a:lumMod val="50000"/>
                  </a:schemeClr>
                </a:outerShdw>
              </a:effectLs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6269" y="0"/>
            <a:ext cx="1685731" cy="1147665"/>
          </a:xfrm>
          <a:prstGeom prst="rect">
            <a:avLst/>
          </a:prstGeom>
        </p:spPr>
      </p:pic>
    </p:spTree>
    <p:extLst>
      <p:ext uri="{BB962C8B-B14F-4D97-AF65-F5344CB8AC3E}">
        <p14:creationId xmlns:p14="http://schemas.microsoft.com/office/powerpoint/2010/main" val="348436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32723" y="410368"/>
            <a:ext cx="10515600" cy="1325563"/>
          </a:xfrm>
        </p:spPr>
        <p:txBody>
          <a:bodyPr/>
          <a:lstStyle/>
          <a:p>
            <a:r>
              <a:rPr lang="en-US"/>
              <a:t>Click to edit Master title style</a:t>
            </a:r>
            <a:endParaRPr lang="en-GB"/>
          </a:p>
        </p:txBody>
      </p:sp>
      <p:sp>
        <p:nvSpPr>
          <p:cNvPr id="3" name="Content Placeholder 2"/>
          <p:cNvSpPr>
            <a:spLocks noGrp="1"/>
          </p:cNvSpPr>
          <p:nvPr>
            <p:ph sz="half" idx="1"/>
          </p:nvPr>
        </p:nvSpPr>
        <p:spPr>
          <a:xfrm>
            <a:off x="1331168"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33458"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60302C0-6520-492B-902D-EB5E002CC987}" type="datetimeFigureOut">
              <a:rPr lang="en-GB" smtClean="0"/>
              <a:t>06/07/2026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ABE8A0-E0F3-4282-BC71-B722A10EACF2}" type="slidenum">
              <a:rPr lang="en-GB" smtClean="0"/>
              <a:t>‹#›</a:t>
            </a:fld>
            <a:endParaRPr lang="en-GB"/>
          </a:p>
        </p:txBody>
      </p:sp>
      <p:sp>
        <p:nvSpPr>
          <p:cNvPr id="9" name="Rectangle 8"/>
          <p:cNvSpPr/>
          <p:nvPr userDrawn="1"/>
        </p:nvSpPr>
        <p:spPr>
          <a:xfrm>
            <a:off x="-10886" y="0"/>
            <a:ext cx="982436" cy="6858000"/>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GB" sz="7200" b="1">
              <a:solidFill>
                <a:schemeClr val="tx1"/>
              </a:solidFill>
              <a:effectLst>
                <a:outerShdw blurRad="38100" dist="38100" dir="2700000" algn="tl">
                  <a:srgbClr val="000000">
                    <a:alpha val="43137"/>
                  </a:srgbClr>
                </a:outerShdw>
              </a:effectLst>
            </a:endParaRPr>
          </a:p>
        </p:txBody>
      </p:sp>
      <p:sp>
        <p:nvSpPr>
          <p:cNvPr id="10" name="Rectangle 9"/>
          <p:cNvSpPr/>
          <p:nvPr userDrawn="1"/>
        </p:nvSpPr>
        <p:spPr>
          <a:xfrm>
            <a:off x="91855" y="97972"/>
            <a:ext cx="776954" cy="686341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P</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R</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O</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U</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D</a:t>
            </a:r>
          </a:p>
        </p:txBody>
      </p:sp>
    </p:spTree>
    <p:extLst>
      <p:ext uri="{BB962C8B-B14F-4D97-AF65-F5344CB8AC3E}">
        <p14:creationId xmlns:p14="http://schemas.microsoft.com/office/powerpoint/2010/main" val="115883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5489" y="43338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108238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54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371610" y="171100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161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60302C0-6520-492B-902D-EB5E002CC987}" type="datetimeFigureOut">
              <a:rPr lang="en-GB" smtClean="0"/>
              <a:t>06/07/2026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ABE8A0-E0F3-4282-BC71-B722A10EACF2}" type="slidenum">
              <a:rPr lang="en-GB" smtClean="0"/>
              <a:t>‹#›</a:t>
            </a:fld>
            <a:endParaRPr lang="en-GB"/>
          </a:p>
        </p:txBody>
      </p:sp>
      <p:sp>
        <p:nvSpPr>
          <p:cNvPr id="11" name="Rectangle 10"/>
          <p:cNvSpPr/>
          <p:nvPr userDrawn="1"/>
        </p:nvSpPr>
        <p:spPr>
          <a:xfrm>
            <a:off x="-10886" y="0"/>
            <a:ext cx="982436" cy="6858000"/>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GB" sz="7200" b="1">
              <a:solidFill>
                <a:schemeClr val="tx1"/>
              </a:solidFill>
              <a:effectLst>
                <a:outerShdw blurRad="38100" dist="38100" dir="2700000" algn="tl">
                  <a:srgbClr val="000000">
                    <a:alpha val="43137"/>
                  </a:srgbClr>
                </a:outerShdw>
              </a:effectLst>
            </a:endParaRPr>
          </a:p>
        </p:txBody>
      </p:sp>
      <p:sp>
        <p:nvSpPr>
          <p:cNvPr id="12" name="Rectangle 11"/>
          <p:cNvSpPr/>
          <p:nvPr userDrawn="1"/>
        </p:nvSpPr>
        <p:spPr>
          <a:xfrm>
            <a:off x="91855" y="97972"/>
            <a:ext cx="776954" cy="686341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P</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R</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O</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U</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D</a:t>
            </a:r>
          </a:p>
        </p:txBody>
      </p:sp>
    </p:spTree>
    <p:extLst>
      <p:ext uri="{BB962C8B-B14F-4D97-AF65-F5344CB8AC3E}">
        <p14:creationId xmlns:p14="http://schemas.microsoft.com/office/powerpoint/2010/main" val="412371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60302C0-6520-492B-902D-EB5E002CC987}" type="datetimeFigureOut">
              <a:rPr lang="en-GB" smtClean="0"/>
              <a:t>06/07/2026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ABE8A0-E0F3-4282-BC71-B722A10EACF2}" type="slidenum">
              <a:rPr lang="en-GB" smtClean="0"/>
              <a:t>‹#›</a:t>
            </a:fld>
            <a:endParaRPr lang="en-GB"/>
          </a:p>
        </p:txBody>
      </p:sp>
      <p:sp>
        <p:nvSpPr>
          <p:cNvPr id="7" name="Rectangle 6"/>
          <p:cNvSpPr/>
          <p:nvPr userDrawn="1"/>
        </p:nvSpPr>
        <p:spPr>
          <a:xfrm>
            <a:off x="-10886" y="0"/>
            <a:ext cx="982436" cy="6858000"/>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GB" sz="7200" b="1">
              <a:solidFill>
                <a:schemeClr val="tx1"/>
              </a:solidFill>
              <a:effectLst>
                <a:outerShdw blurRad="38100" dist="38100" dir="2700000" algn="tl">
                  <a:srgbClr val="000000">
                    <a:alpha val="43137"/>
                  </a:srgbClr>
                </a:outerShdw>
              </a:effectLst>
            </a:endParaRPr>
          </a:p>
        </p:txBody>
      </p:sp>
      <p:sp>
        <p:nvSpPr>
          <p:cNvPr id="8" name="Rectangle 7"/>
          <p:cNvSpPr/>
          <p:nvPr userDrawn="1"/>
        </p:nvSpPr>
        <p:spPr>
          <a:xfrm>
            <a:off x="91855" y="97972"/>
            <a:ext cx="776954" cy="686341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P</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R</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O</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U</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D</a:t>
            </a:r>
          </a:p>
        </p:txBody>
      </p:sp>
    </p:spTree>
    <p:extLst>
      <p:ext uri="{BB962C8B-B14F-4D97-AF65-F5344CB8AC3E}">
        <p14:creationId xmlns:p14="http://schemas.microsoft.com/office/powerpoint/2010/main" val="542967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302C0-6520-492B-902D-EB5E002CC987}" type="datetimeFigureOut">
              <a:rPr lang="en-GB" smtClean="0"/>
              <a:t>06/07/2026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ABE8A0-E0F3-4282-BC71-B722A10EACF2}" type="slidenum">
              <a:rPr lang="en-GB" smtClean="0"/>
              <a:t>‹#›</a:t>
            </a:fld>
            <a:endParaRPr lang="en-GB"/>
          </a:p>
        </p:txBody>
      </p:sp>
      <p:sp>
        <p:nvSpPr>
          <p:cNvPr id="6" name="Rectangle 5"/>
          <p:cNvSpPr/>
          <p:nvPr userDrawn="1"/>
        </p:nvSpPr>
        <p:spPr>
          <a:xfrm>
            <a:off x="-10886" y="0"/>
            <a:ext cx="982436" cy="6858000"/>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US" sz="7200" b="1">
              <a:solidFill>
                <a:schemeClr val="tx1"/>
              </a:solidFill>
              <a:effectLst>
                <a:outerShdw blurRad="38100" dist="38100" dir="2700000" algn="tl">
                  <a:srgbClr val="000000">
                    <a:alpha val="43137"/>
                  </a:srgbClr>
                </a:outerShdw>
              </a:effectLst>
            </a:endParaRPr>
          </a:p>
          <a:p>
            <a:pPr algn="ctr"/>
            <a:endParaRPr lang="en-GB" sz="7200" b="1">
              <a:solidFill>
                <a:schemeClr val="tx1"/>
              </a:solidFill>
              <a:effectLst>
                <a:outerShdw blurRad="38100" dist="38100" dir="2700000" algn="tl">
                  <a:srgbClr val="000000">
                    <a:alpha val="43137"/>
                  </a:srgbClr>
                </a:outerShdw>
              </a:effectLst>
            </a:endParaRPr>
          </a:p>
        </p:txBody>
      </p:sp>
      <p:sp>
        <p:nvSpPr>
          <p:cNvPr id="7" name="Rectangle 6"/>
          <p:cNvSpPr/>
          <p:nvPr userDrawn="1"/>
        </p:nvSpPr>
        <p:spPr>
          <a:xfrm>
            <a:off x="91855" y="97972"/>
            <a:ext cx="776954" cy="6863417"/>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P</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R</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O</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U</a:t>
            </a:r>
          </a:p>
          <a:p>
            <a:pPr algn="ctr"/>
            <a:r>
              <a:rPr lang="en-US" sz="8800" b="1" cap="none" spc="0">
                <a:ln w="9525">
                  <a:noFill/>
                  <a:prstDash val="solid"/>
                </a:ln>
                <a:solidFill>
                  <a:schemeClr val="tx1"/>
                </a:solidFill>
                <a:effectLst>
                  <a:outerShdw blurRad="12700" dist="38100" dir="2700000" algn="tl" rotWithShape="0">
                    <a:schemeClr val="bg1">
                      <a:lumMod val="50000"/>
                    </a:schemeClr>
                  </a:outerShdw>
                </a:effectLst>
              </a:rPr>
              <a:t>D</a:t>
            </a:r>
          </a:p>
        </p:txBody>
      </p:sp>
    </p:spTree>
    <p:extLst>
      <p:ext uri="{BB962C8B-B14F-4D97-AF65-F5344CB8AC3E}">
        <p14:creationId xmlns:p14="http://schemas.microsoft.com/office/powerpoint/2010/main" val="332691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alpha val="14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302C0-6520-492B-902D-EB5E002CC987}" type="datetimeFigureOut">
              <a:rPr lang="en-GB" smtClean="0"/>
              <a:t>06/07/2026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BE8A0-E0F3-4282-BC71-B722A10EACF2}" type="slidenum">
              <a:rPr lang="en-GB" smtClean="0"/>
              <a:t>‹#›</a:t>
            </a:fld>
            <a:endParaRPr lang="en-GB"/>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506269" y="0"/>
            <a:ext cx="1685731" cy="1147665"/>
          </a:xfrm>
          <a:prstGeom prst="rect">
            <a:avLst/>
          </a:prstGeom>
          <a:effectLst>
            <a:softEdge rad="127000"/>
          </a:effectLst>
        </p:spPr>
      </p:pic>
    </p:spTree>
    <p:extLst>
      <p:ext uri="{BB962C8B-B14F-4D97-AF65-F5344CB8AC3E}">
        <p14:creationId xmlns:p14="http://schemas.microsoft.com/office/powerpoint/2010/main" val="4131130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asio.com/uk/scientific-calculators/product.FX-83GTCW-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EBD630-B7FC-410A-8D9F-B9D10EBB92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01709" y="5763918"/>
            <a:ext cx="1776392" cy="867890"/>
          </a:xfrm>
          <a:prstGeom prst="rect">
            <a:avLst/>
          </a:prstGeom>
          <a:effectLst>
            <a:glow rad="698500">
              <a:schemeClr val="bg1">
                <a:alpha val="92000"/>
              </a:schemeClr>
            </a:glow>
          </a:effectLst>
        </p:spPr>
      </p:pic>
      <p:sp>
        <p:nvSpPr>
          <p:cNvPr id="7" name="Title 6">
            <a:extLst>
              <a:ext uri="{FF2B5EF4-FFF2-40B4-BE49-F238E27FC236}">
                <a16:creationId xmlns:a16="http://schemas.microsoft.com/office/drawing/2014/main" id="{54225BBA-108E-B62E-09AF-A8A770751442}"/>
              </a:ext>
            </a:extLst>
          </p:cNvPr>
          <p:cNvSpPr>
            <a:spLocks noGrp="1"/>
          </p:cNvSpPr>
          <p:nvPr>
            <p:ph type="title"/>
          </p:nvPr>
        </p:nvSpPr>
        <p:spPr>
          <a:xfrm>
            <a:off x="1109506" y="0"/>
            <a:ext cx="10515600" cy="1325563"/>
          </a:xfrm>
        </p:spPr>
        <p:txBody>
          <a:bodyPr/>
          <a:lstStyle/>
          <a:p>
            <a:r>
              <a:rPr lang="en-US" b="1" u="sng"/>
              <a:t>Welcome to The Deanery C of E Academy</a:t>
            </a:r>
            <a:endParaRPr lang="en-GB" b="1" u="sng"/>
          </a:p>
        </p:txBody>
      </p:sp>
      <p:sp>
        <p:nvSpPr>
          <p:cNvPr id="9" name="TextBox 8">
            <a:extLst>
              <a:ext uri="{FF2B5EF4-FFF2-40B4-BE49-F238E27FC236}">
                <a16:creationId xmlns:a16="http://schemas.microsoft.com/office/drawing/2014/main" id="{7AB2AF9A-1B7F-15A0-D0DE-F36FA583ED92}"/>
              </a:ext>
            </a:extLst>
          </p:cNvPr>
          <p:cNvSpPr txBox="1"/>
          <p:nvPr/>
        </p:nvSpPr>
        <p:spPr>
          <a:xfrm>
            <a:off x="3928905" y="1115367"/>
            <a:ext cx="4381082" cy="584775"/>
          </a:xfrm>
          <a:prstGeom prst="rect">
            <a:avLst/>
          </a:prstGeom>
          <a:noFill/>
        </p:spPr>
        <p:txBody>
          <a:bodyPr wrap="square" lIns="91440" tIns="45720" rIns="91440" bIns="45720" rtlCol="0" anchor="t">
            <a:spAutoFit/>
          </a:bodyPr>
          <a:lstStyle/>
          <a:p>
            <a:r>
              <a:rPr lang="en-US" sz="3200" b="1"/>
              <a:t>Year 6 Induction 2026</a:t>
            </a:r>
            <a:endParaRPr lang="en-GB" sz="3200" b="1"/>
          </a:p>
        </p:txBody>
      </p:sp>
      <p:pic>
        <p:nvPicPr>
          <p:cNvPr id="14" name="Picture 13">
            <a:extLst>
              <a:ext uri="{FF2B5EF4-FFF2-40B4-BE49-F238E27FC236}">
                <a16:creationId xmlns:a16="http://schemas.microsoft.com/office/drawing/2014/main" id="{9657038D-8970-4388-AD74-A372892C2E2A}"/>
              </a:ext>
            </a:extLst>
          </p:cNvPr>
          <p:cNvPicPr>
            <a:picLocks noChangeAspect="1"/>
          </p:cNvPicPr>
          <p:nvPr/>
        </p:nvPicPr>
        <p:blipFill>
          <a:blip r:embed="rId3"/>
          <a:stretch>
            <a:fillRect/>
          </a:stretch>
        </p:blipFill>
        <p:spPr>
          <a:xfrm>
            <a:off x="2328167" y="1708861"/>
            <a:ext cx="7582557" cy="4922947"/>
          </a:xfrm>
          <a:prstGeom prst="rect">
            <a:avLst/>
          </a:prstGeom>
        </p:spPr>
      </p:pic>
    </p:spTree>
    <p:extLst>
      <p:ext uri="{BB962C8B-B14F-4D97-AF65-F5344CB8AC3E}">
        <p14:creationId xmlns:p14="http://schemas.microsoft.com/office/powerpoint/2010/main" val="88068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E925-B75C-6B8C-0F96-A21C103745CE}"/>
              </a:ext>
            </a:extLst>
          </p:cNvPr>
          <p:cNvSpPr>
            <a:spLocks noGrp="1"/>
          </p:cNvSpPr>
          <p:nvPr>
            <p:ph type="title"/>
          </p:nvPr>
        </p:nvSpPr>
        <p:spPr/>
        <p:txBody>
          <a:bodyPr/>
          <a:lstStyle/>
          <a:p>
            <a:r>
              <a:rPr lang="en-US" b="1" u="sng"/>
              <a:t>School Culture</a:t>
            </a:r>
            <a:endParaRPr lang="en-GB" b="1" u="sng"/>
          </a:p>
        </p:txBody>
      </p:sp>
      <p:pic>
        <p:nvPicPr>
          <p:cNvPr id="4" name="Content Placeholder 3" descr="A logo with a tree and text&#10;&#10;AI-generated content may be incorrect.">
            <a:extLst>
              <a:ext uri="{FF2B5EF4-FFF2-40B4-BE49-F238E27FC236}">
                <a16:creationId xmlns:a16="http://schemas.microsoft.com/office/drawing/2014/main" id="{D84D79C6-C88F-BDE8-A75F-26DDA1022C1E}"/>
              </a:ext>
            </a:extLst>
          </p:cNvPr>
          <p:cNvPicPr>
            <a:picLocks noGrp="1" noChangeAspect="1"/>
          </p:cNvPicPr>
          <p:nvPr>
            <p:ph idx="1"/>
          </p:nvPr>
        </p:nvPicPr>
        <p:blipFill>
          <a:blip r:embed="rId2"/>
          <a:srcRect r="-149" b="-142"/>
          <a:stretch>
            <a:fillRect/>
          </a:stretch>
        </p:blipFill>
        <p:spPr>
          <a:xfrm>
            <a:off x="3936213" y="1507614"/>
            <a:ext cx="4690681" cy="4938089"/>
          </a:xfrm>
          <a:prstGeom prst="rect">
            <a:avLst/>
          </a:prstGeom>
        </p:spPr>
      </p:pic>
    </p:spTree>
    <p:extLst>
      <p:ext uri="{BB962C8B-B14F-4D97-AF65-F5344CB8AC3E}">
        <p14:creationId xmlns:p14="http://schemas.microsoft.com/office/powerpoint/2010/main" val="245225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9C878D-46D7-DBD7-F04E-5958DDC8AA2E}"/>
              </a:ext>
            </a:extLst>
          </p:cNvPr>
          <p:cNvPicPr>
            <a:picLocks noChangeAspect="1"/>
          </p:cNvPicPr>
          <p:nvPr/>
        </p:nvPicPr>
        <p:blipFill>
          <a:blip r:embed="rId2"/>
          <a:stretch>
            <a:fillRect/>
          </a:stretch>
        </p:blipFill>
        <p:spPr>
          <a:xfrm>
            <a:off x="1725356" y="636191"/>
            <a:ext cx="8584253" cy="5999272"/>
          </a:xfrm>
          <a:prstGeom prst="rect">
            <a:avLst/>
          </a:prstGeom>
        </p:spPr>
      </p:pic>
    </p:spTree>
    <p:extLst>
      <p:ext uri="{BB962C8B-B14F-4D97-AF65-F5344CB8AC3E}">
        <p14:creationId xmlns:p14="http://schemas.microsoft.com/office/powerpoint/2010/main" val="1735783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174" y="365125"/>
            <a:ext cx="10515600" cy="784665"/>
          </a:xfrm>
        </p:spPr>
        <p:txBody>
          <a:bodyPr/>
          <a:lstStyle/>
          <a:p>
            <a:r>
              <a:rPr lang="en-GB" b="1" u="sng"/>
              <a:t>Ethos</a:t>
            </a:r>
          </a:p>
        </p:txBody>
      </p:sp>
      <p:sp>
        <p:nvSpPr>
          <p:cNvPr id="3" name="Content Placeholder 2"/>
          <p:cNvSpPr>
            <a:spLocks noGrp="1"/>
          </p:cNvSpPr>
          <p:nvPr>
            <p:ph idx="1"/>
          </p:nvPr>
        </p:nvSpPr>
        <p:spPr>
          <a:xfrm>
            <a:off x="1280159" y="1149790"/>
            <a:ext cx="10674417" cy="5135507"/>
          </a:xfrm>
        </p:spPr>
        <p:txBody>
          <a:bodyPr>
            <a:normAutofit lnSpcReduction="10000"/>
          </a:bodyPr>
          <a:lstStyle/>
          <a:p>
            <a:pPr>
              <a:lnSpc>
                <a:spcPct val="120000"/>
              </a:lnSpc>
              <a:spcBef>
                <a:spcPts val="0"/>
              </a:spcBef>
            </a:pPr>
            <a:r>
              <a:rPr lang="en-GB" sz="2700"/>
              <a:t>There is an emphasis on building a strong academic ethos.</a:t>
            </a:r>
          </a:p>
          <a:p>
            <a:pPr>
              <a:lnSpc>
                <a:spcPct val="120000"/>
              </a:lnSpc>
              <a:spcBef>
                <a:spcPts val="0"/>
              </a:spcBef>
            </a:pPr>
            <a:endParaRPr lang="en-GB" sz="2700"/>
          </a:p>
          <a:p>
            <a:r>
              <a:rPr lang="en-GB" sz="2700"/>
              <a:t>All pupils will be expected to work hard and behave respectfully in order to fulfil their potential.  </a:t>
            </a:r>
          </a:p>
          <a:p>
            <a:endParaRPr lang="en-GB" sz="2700"/>
          </a:p>
          <a:p>
            <a:r>
              <a:rPr lang="en-GB" sz="2700"/>
              <a:t>Pupils will be expected to take pride in both the content and presentation of their work and the positive attributes we want to develop in our learners will be made clear from the outset.  </a:t>
            </a:r>
          </a:p>
          <a:p>
            <a:endParaRPr lang="en-GB" sz="2700"/>
          </a:p>
          <a:p>
            <a:r>
              <a:rPr lang="en-GB" sz="2700"/>
              <a:t>Pupils’ academic performance will be supported by the pastoral system which will deal with any issues that might otherwise be a barrier to effective learning.</a:t>
            </a:r>
          </a:p>
        </p:txBody>
      </p:sp>
    </p:spTree>
    <p:extLst>
      <p:ext uri="{BB962C8B-B14F-4D97-AF65-F5344CB8AC3E}">
        <p14:creationId xmlns:p14="http://schemas.microsoft.com/office/powerpoint/2010/main" val="236930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EDEB-43DC-D027-277A-8A79B87277A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3566796-7FEA-EA9F-534C-B0C772A3BA5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5E0F5412-417E-A7CF-12DD-AC28E898815D}"/>
              </a:ext>
            </a:extLst>
          </p:cNvPr>
          <p:cNvPicPr>
            <a:picLocks noChangeAspect="1"/>
          </p:cNvPicPr>
          <p:nvPr/>
        </p:nvPicPr>
        <p:blipFill>
          <a:blip r:embed="rId2"/>
          <a:stretch>
            <a:fillRect/>
          </a:stretch>
        </p:blipFill>
        <p:spPr>
          <a:xfrm>
            <a:off x="1725295" y="142756"/>
            <a:ext cx="8741409" cy="6572488"/>
          </a:xfrm>
          <a:prstGeom prst="rect">
            <a:avLst/>
          </a:prstGeom>
        </p:spPr>
      </p:pic>
    </p:spTree>
    <p:extLst>
      <p:ext uri="{BB962C8B-B14F-4D97-AF65-F5344CB8AC3E}">
        <p14:creationId xmlns:p14="http://schemas.microsoft.com/office/powerpoint/2010/main" val="3431873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BF94AE-26BC-91CC-1FE8-7643D83A4A37}"/>
              </a:ext>
            </a:extLst>
          </p:cNvPr>
          <p:cNvPicPr>
            <a:picLocks noChangeAspect="1"/>
          </p:cNvPicPr>
          <p:nvPr/>
        </p:nvPicPr>
        <p:blipFill>
          <a:blip r:embed="rId2"/>
          <a:stretch>
            <a:fillRect/>
          </a:stretch>
        </p:blipFill>
        <p:spPr>
          <a:xfrm>
            <a:off x="1318387" y="244384"/>
            <a:ext cx="9131899" cy="6369232"/>
          </a:xfrm>
          <a:prstGeom prst="rect">
            <a:avLst/>
          </a:prstGeom>
        </p:spPr>
      </p:pic>
    </p:spTree>
    <p:extLst>
      <p:ext uri="{BB962C8B-B14F-4D97-AF65-F5344CB8AC3E}">
        <p14:creationId xmlns:p14="http://schemas.microsoft.com/office/powerpoint/2010/main" val="66191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358" y="238260"/>
            <a:ext cx="10515600" cy="1184856"/>
          </a:xfrm>
        </p:spPr>
        <p:txBody>
          <a:bodyPr>
            <a:normAutofit fontScale="90000"/>
          </a:bodyPr>
          <a:lstStyle/>
          <a:p>
            <a:r>
              <a:rPr lang="en-GB" b="1" u="sng"/>
              <a:t>Uniform</a:t>
            </a:r>
            <a:br>
              <a:rPr lang="en-GB" b="1" u="sng"/>
            </a:br>
            <a:endParaRPr lang="en-GB" b="1" u="sng"/>
          </a:p>
        </p:txBody>
      </p:sp>
      <p:sp>
        <p:nvSpPr>
          <p:cNvPr id="3" name="Content Placeholder 2"/>
          <p:cNvSpPr>
            <a:spLocks noGrp="1"/>
          </p:cNvSpPr>
          <p:nvPr>
            <p:ph idx="1"/>
          </p:nvPr>
        </p:nvSpPr>
        <p:spPr>
          <a:xfrm>
            <a:off x="1238864" y="969111"/>
            <a:ext cx="9977284" cy="3101445"/>
          </a:xfrm>
        </p:spPr>
        <p:txBody>
          <a:bodyPr>
            <a:normAutofit/>
          </a:bodyPr>
          <a:lstStyle/>
          <a:p>
            <a:pPr marL="0" indent="0">
              <a:buNone/>
            </a:pPr>
            <a:r>
              <a:rPr lang="en-GB"/>
              <a:t>The Deanery uniform supports the ethos and the academic values of the school.  There is a high expectation that pupils will be dressed appropriately in the uniform.  Any pupil not following the uniform rules will be challenged.  Please ensure uniform is labelled with your child’s full name.</a:t>
            </a:r>
          </a:p>
          <a:p>
            <a:pPr marL="0" indent="0">
              <a:buNone/>
            </a:pPr>
            <a:endParaRPr lang="en-GB"/>
          </a:p>
          <a:p>
            <a:pPr marL="0" indent="0">
              <a:buNone/>
            </a:pPr>
            <a:r>
              <a:rPr lang="en-GB" u="sng"/>
              <a:t>The uniform consists of:</a:t>
            </a:r>
          </a:p>
          <a:p>
            <a:pPr marL="0" indent="0">
              <a:buNone/>
            </a:pPr>
            <a:endParaRPr lang="en-GB"/>
          </a:p>
          <a:p>
            <a:pPr marL="0" indent="0">
              <a:buNone/>
            </a:pPr>
            <a:endParaRPr lang="en-GB"/>
          </a:p>
        </p:txBody>
      </p:sp>
      <p:sp>
        <p:nvSpPr>
          <p:cNvPr id="4" name="Content Placeholder 5">
            <a:extLst>
              <a:ext uri="{FF2B5EF4-FFF2-40B4-BE49-F238E27FC236}">
                <a16:creationId xmlns:a16="http://schemas.microsoft.com/office/drawing/2014/main" id="{EA096472-C5F8-C3EF-A25F-7CED8DB44516}"/>
              </a:ext>
            </a:extLst>
          </p:cNvPr>
          <p:cNvSpPr txBox="1">
            <a:spLocks/>
          </p:cNvSpPr>
          <p:nvPr/>
        </p:nvSpPr>
        <p:spPr>
          <a:xfrm>
            <a:off x="4896465" y="2996553"/>
            <a:ext cx="6814983" cy="3770671"/>
          </a:xfrm>
          <a:prstGeom prst="rect">
            <a:avLst/>
          </a:prstGeom>
          <a:ln w="38100">
            <a:solidFill>
              <a:schemeClr val="tx1"/>
            </a:solidFill>
          </a:ln>
        </p:spPr>
        <p:txBody>
          <a:bodyPr lIns="91440" tIns="45720" rIns="91440" bIns="4572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00"/>
          </a:p>
          <a:p>
            <a:r>
              <a:rPr lang="en-US" sz="7200">
                <a:highlight>
                  <a:srgbClr val="FFFF00"/>
                </a:highlight>
              </a:rPr>
              <a:t>Blazer</a:t>
            </a:r>
            <a:endParaRPr lang="en-US" sz="7200">
              <a:highlight>
                <a:srgbClr val="FFFF00"/>
              </a:highlight>
              <a:ea typeface="Calibri"/>
              <a:cs typeface="Calibri"/>
            </a:endParaRPr>
          </a:p>
          <a:p>
            <a:r>
              <a:rPr lang="en-US" sz="7200"/>
              <a:t>Grey straight legged trouser</a:t>
            </a:r>
            <a:r>
              <a:rPr lang="en-GB" sz="7200"/>
              <a:t>s (no skinny trousers or leggings) or Grey tailored shorts</a:t>
            </a:r>
          </a:p>
          <a:p>
            <a:r>
              <a:rPr lang="en-US" sz="7200"/>
              <a:t>School skirt (worn at a suitable length)</a:t>
            </a:r>
          </a:p>
          <a:p>
            <a:r>
              <a:rPr lang="en-US" sz="7200"/>
              <a:t>White shirt (tucked in)</a:t>
            </a:r>
          </a:p>
          <a:p>
            <a:r>
              <a:rPr lang="en-US" sz="7200">
                <a:highlight>
                  <a:srgbClr val="FFFF00"/>
                </a:highlight>
              </a:rPr>
              <a:t>School tie</a:t>
            </a:r>
            <a:endParaRPr lang="en-US" sz="7200">
              <a:highlight>
                <a:srgbClr val="FFFF00"/>
              </a:highlight>
              <a:ea typeface="Calibri"/>
              <a:cs typeface="Calibri"/>
            </a:endParaRPr>
          </a:p>
          <a:p>
            <a:r>
              <a:rPr lang="en-US" sz="7200"/>
              <a:t>Purple jumper (optional)</a:t>
            </a:r>
          </a:p>
          <a:p>
            <a:r>
              <a:rPr lang="en-US" sz="7200"/>
              <a:t>Black shoes – not trainers. No logos. </a:t>
            </a:r>
          </a:p>
          <a:p>
            <a:r>
              <a:rPr lang="en-US" sz="7200"/>
              <a:t>One pair of stud earrings</a:t>
            </a:r>
          </a:p>
          <a:p>
            <a:r>
              <a:rPr lang="en-US" sz="7200"/>
              <a:t>No nose stud (or clear or covered)</a:t>
            </a:r>
          </a:p>
          <a:p>
            <a:r>
              <a:rPr lang="en-US" sz="7200"/>
              <a:t>Subtle make-up, no nail varnish or false nails. No false eyelashes. </a:t>
            </a:r>
          </a:p>
          <a:p>
            <a:r>
              <a:rPr lang="en-US" sz="7200"/>
              <a:t>No white/grey socks over tights</a:t>
            </a:r>
          </a:p>
          <a:p>
            <a:endParaRPr lang="en-US"/>
          </a:p>
        </p:txBody>
      </p:sp>
    </p:spTree>
    <p:extLst>
      <p:ext uri="{BB962C8B-B14F-4D97-AF65-F5344CB8AC3E}">
        <p14:creationId xmlns:p14="http://schemas.microsoft.com/office/powerpoint/2010/main" val="298764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FD43-F409-2E36-D7C7-AE357678FD39}"/>
              </a:ext>
            </a:extLst>
          </p:cNvPr>
          <p:cNvSpPr>
            <a:spLocks noGrp="1"/>
          </p:cNvSpPr>
          <p:nvPr>
            <p:ph type="title"/>
          </p:nvPr>
        </p:nvSpPr>
        <p:spPr/>
        <p:txBody>
          <a:bodyPr/>
          <a:lstStyle/>
          <a:p>
            <a:r>
              <a:rPr lang="en-US" b="1" u="sng"/>
              <a:t>Equipment</a:t>
            </a:r>
            <a:endParaRPr lang="en-GB" b="1" u="sng"/>
          </a:p>
        </p:txBody>
      </p:sp>
      <p:sp>
        <p:nvSpPr>
          <p:cNvPr id="3" name="Content Placeholder 2">
            <a:extLst>
              <a:ext uri="{FF2B5EF4-FFF2-40B4-BE49-F238E27FC236}">
                <a16:creationId xmlns:a16="http://schemas.microsoft.com/office/drawing/2014/main" id="{72537D7D-9BE2-73AC-F929-CC463D39009F}"/>
              </a:ext>
            </a:extLst>
          </p:cNvPr>
          <p:cNvSpPr>
            <a:spLocks noGrp="1"/>
          </p:cNvSpPr>
          <p:nvPr>
            <p:ph idx="1"/>
          </p:nvPr>
        </p:nvSpPr>
        <p:spPr>
          <a:xfrm>
            <a:off x="1202094" y="1555838"/>
            <a:ext cx="7170058" cy="4351338"/>
          </a:xfrm>
        </p:spPr>
        <p:txBody>
          <a:bodyPr/>
          <a:lstStyle/>
          <a:p>
            <a:r>
              <a:rPr lang="en-US" dirty="0"/>
              <a:t>It is important that students come to school ready to learn. This includes having the correct equipment with them every day</a:t>
            </a:r>
            <a:endParaRPr lang="en-GB" dirty="0"/>
          </a:p>
        </p:txBody>
      </p:sp>
      <p:sp>
        <p:nvSpPr>
          <p:cNvPr id="4" name="Content Placeholder 7">
            <a:extLst>
              <a:ext uri="{FF2B5EF4-FFF2-40B4-BE49-F238E27FC236}">
                <a16:creationId xmlns:a16="http://schemas.microsoft.com/office/drawing/2014/main" id="{CA82C1F1-A351-2547-31DE-0F5E4ACCDB11}"/>
              </a:ext>
            </a:extLst>
          </p:cNvPr>
          <p:cNvSpPr txBox="1">
            <a:spLocks/>
          </p:cNvSpPr>
          <p:nvPr/>
        </p:nvSpPr>
        <p:spPr>
          <a:xfrm>
            <a:off x="8537725" y="1712270"/>
            <a:ext cx="3175050" cy="4335271"/>
          </a:xfrm>
          <a:prstGeom prst="rect">
            <a:avLst/>
          </a:prstGeom>
          <a:ln w="38100">
            <a:solidFill>
              <a:schemeClr val="tx1"/>
            </a:solidFill>
          </a:ln>
        </p:spPr>
        <p:txBody>
          <a:bodyPr lIns="91440" tIns="45720" rIns="91440" bIns="4572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100" dirty="0"/>
          </a:p>
          <a:p>
            <a:r>
              <a:rPr lang="en-US" dirty="0">
                <a:highlight>
                  <a:srgbClr val="FFFF00"/>
                </a:highlight>
              </a:rPr>
              <a:t>Black or blue Pen</a:t>
            </a:r>
          </a:p>
          <a:p>
            <a:r>
              <a:rPr lang="en-US" dirty="0">
                <a:highlight>
                  <a:srgbClr val="FFFF00"/>
                </a:highlight>
              </a:rPr>
              <a:t>Purple pen</a:t>
            </a:r>
          </a:p>
          <a:p>
            <a:r>
              <a:rPr lang="en-US" dirty="0">
                <a:highlight>
                  <a:srgbClr val="FFFF00"/>
                </a:highlight>
              </a:rPr>
              <a:t>Pencil</a:t>
            </a:r>
          </a:p>
          <a:p>
            <a:r>
              <a:rPr lang="en-US" dirty="0">
                <a:highlight>
                  <a:srgbClr val="FFFF00"/>
                </a:highlight>
              </a:rPr>
              <a:t>Ruler </a:t>
            </a:r>
          </a:p>
          <a:p>
            <a:r>
              <a:rPr lang="en-US" dirty="0"/>
              <a:t>Rubber</a:t>
            </a:r>
          </a:p>
          <a:p>
            <a:r>
              <a:rPr lang="en-US" dirty="0"/>
              <a:t>Sharpener</a:t>
            </a:r>
          </a:p>
          <a:p>
            <a:r>
              <a:rPr lang="en-US" dirty="0">
                <a:highlight>
                  <a:srgbClr val="FFFF00"/>
                </a:highlight>
              </a:rPr>
              <a:t>Scientific Calculator</a:t>
            </a:r>
          </a:p>
          <a:p>
            <a:r>
              <a:rPr lang="en-US" dirty="0">
                <a:highlight>
                  <a:srgbClr val="FFFF00"/>
                </a:highlight>
              </a:rPr>
              <a:t>Compass</a:t>
            </a:r>
          </a:p>
          <a:p>
            <a:r>
              <a:rPr lang="en-US" dirty="0">
                <a:highlight>
                  <a:srgbClr val="FFFF00"/>
                </a:highlight>
              </a:rPr>
              <a:t>Protractor</a:t>
            </a:r>
          </a:p>
          <a:p>
            <a:r>
              <a:rPr lang="en-US" dirty="0">
                <a:highlight>
                  <a:srgbClr val="FFFF00"/>
                </a:highlight>
              </a:rPr>
              <a:t>Whiteboard pen</a:t>
            </a:r>
          </a:p>
          <a:p>
            <a:r>
              <a:rPr lang="en-GB" dirty="0">
                <a:highlight>
                  <a:srgbClr val="FFFF00"/>
                </a:highlight>
              </a:rPr>
              <a:t>Glue stick</a:t>
            </a:r>
            <a:endParaRPr lang="en-GB" dirty="0">
              <a:highlight>
                <a:srgbClr val="FFFF00"/>
              </a:highlight>
              <a:ea typeface="Calibri"/>
              <a:cs typeface="Calibri"/>
            </a:endParaRPr>
          </a:p>
          <a:p>
            <a:r>
              <a:rPr lang="en-GB" dirty="0"/>
              <a:t>Colouring pencils</a:t>
            </a:r>
          </a:p>
          <a:p>
            <a:r>
              <a:rPr lang="en-GB" dirty="0">
                <a:highlight>
                  <a:srgbClr val="FFFF00"/>
                </a:highlight>
                <a:ea typeface="Calibri"/>
                <a:cs typeface="Calibri"/>
              </a:rPr>
              <a:t>Reading books</a:t>
            </a:r>
          </a:p>
        </p:txBody>
      </p:sp>
      <p:sp>
        <p:nvSpPr>
          <p:cNvPr id="6" name="TextBox 5">
            <a:extLst>
              <a:ext uri="{FF2B5EF4-FFF2-40B4-BE49-F238E27FC236}">
                <a16:creationId xmlns:a16="http://schemas.microsoft.com/office/drawing/2014/main" id="{17E90FDC-45F2-4023-ACD8-D894F4F3AC12}"/>
              </a:ext>
            </a:extLst>
          </p:cNvPr>
          <p:cNvSpPr txBox="1"/>
          <p:nvPr/>
        </p:nvSpPr>
        <p:spPr>
          <a:xfrm>
            <a:off x="1588965" y="5752842"/>
            <a:ext cx="6396316" cy="646331"/>
          </a:xfrm>
          <a:prstGeom prst="rect">
            <a:avLst/>
          </a:prstGeom>
          <a:noFill/>
        </p:spPr>
        <p:txBody>
          <a:bodyPr wrap="square">
            <a:spAutoFit/>
          </a:bodyPr>
          <a:lstStyle/>
          <a:p>
            <a:r>
              <a:rPr lang="en-GB" dirty="0">
                <a:hlinkClick r:id="rId2"/>
              </a:rPr>
              <a:t>https://www.casio.com/uk/scientific-calculators/product.FX-83GTCW-W/</a:t>
            </a:r>
            <a:r>
              <a:rPr lang="en-GB" dirty="0"/>
              <a:t> </a:t>
            </a:r>
          </a:p>
        </p:txBody>
      </p:sp>
      <p:pic>
        <p:nvPicPr>
          <p:cNvPr id="7" name="Picture 6">
            <a:extLst>
              <a:ext uri="{FF2B5EF4-FFF2-40B4-BE49-F238E27FC236}">
                <a16:creationId xmlns:a16="http://schemas.microsoft.com/office/drawing/2014/main" id="{39740E4E-2A0F-46DD-8A78-17912E1127F1}"/>
              </a:ext>
            </a:extLst>
          </p:cNvPr>
          <p:cNvPicPr>
            <a:picLocks noChangeAspect="1"/>
          </p:cNvPicPr>
          <p:nvPr/>
        </p:nvPicPr>
        <p:blipFill>
          <a:blip r:embed="rId3"/>
          <a:stretch>
            <a:fillRect/>
          </a:stretch>
        </p:blipFill>
        <p:spPr>
          <a:xfrm>
            <a:off x="1761565" y="3012551"/>
            <a:ext cx="2711824" cy="2711824"/>
          </a:xfrm>
          <a:prstGeom prst="rect">
            <a:avLst/>
          </a:prstGeom>
        </p:spPr>
      </p:pic>
    </p:spTree>
    <p:extLst>
      <p:ext uri="{BB962C8B-B14F-4D97-AF65-F5344CB8AC3E}">
        <p14:creationId xmlns:p14="http://schemas.microsoft.com/office/powerpoint/2010/main" val="397963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a:t>Tutor Programme</a:t>
            </a:r>
            <a:br>
              <a:rPr lang="en-GB"/>
            </a:br>
            <a:endParaRPr lang="en-GB"/>
          </a:p>
        </p:txBody>
      </p:sp>
      <p:sp>
        <p:nvSpPr>
          <p:cNvPr id="3" name="Content Placeholder 2"/>
          <p:cNvSpPr>
            <a:spLocks noGrp="1"/>
          </p:cNvSpPr>
          <p:nvPr>
            <p:ph idx="1"/>
          </p:nvPr>
        </p:nvSpPr>
        <p:spPr>
          <a:xfrm>
            <a:off x="1356851" y="1395662"/>
            <a:ext cx="10362923" cy="5211199"/>
          </a:xfrm>
        </p:spPr>
        <p:txBody>
          <a:bodyPr vert="horz" lIns="91440" tIns="45720" rIns="91440" bIns="45720" rtlCol="0" anchor="t">
            <a:normAutofit/>
          </a:bodyPr>
          <a:lstStyle/>
          <a:p>
            <a:pPr marL="0" indent="0">
              <a:lnSpc>
                <a:spcPct val="100000"/>
              </a:lnSpc>
              <a:spcBef>
                <a:spcPts val="0"/>
              </a:spcBef>
              <a:buNone/>
            </a:pPr>
            <a:r>
              <a:rPr lang="en-GB"/>
              <a:t>There is a tutor programme which indicates what must be covered during each tutor time.  The programme will include:</a:t>
            </a:r>
            <a:br>
              <a:rPr lang="en-GB"/>
            </a:br>
            <a:endParaRPr lang="en-GB"/>
          </a:p>
          <a:p>
            <a:pPr>
              <a:lnSpc>
                <a:spcPct val="100000"/>
              </a:lnSpc>
              <a:spcBef>
                <a:spcPts val="0"/>
              </a:spcBef>
            </a:pPr>
            <a:r>
              <a:rPr lang="en-GB"/>
              <a:t>Uniform checks</a:t>
            </a:r>
          </a:p>
          <a:p>
            <a:pPr>
              <a:lnSpc>
                <a:spcPct val="100000"/>
              </a:lnSpc>
              <a:spcBef>
                <a:spcPts val="0"/>
              </a:spcBef>
            </a:pPr>
            <a:r>
              <a:rPr lang="en-GB"/>
              <a:t>Equipment checks</a:t>
            </a:r>
          </a:p>
          <a:p>
            <a:pPr>
              <a:lnSpc>
                <a:spcPct val="100000"/>
              </a:lnSpc>
              <a:spcBef>
                <a:spcPts val="0"/>
              </a:spcBef>
            </a:pPr>
            <a:r>
              <a:rPr lang="en-GB"/>
              <a:t>Rewards and Consequences checks</a:t>
            </a:r>
          </a:p>
          <a:p>
            <a:pPr>
              <a:lnSpc>
                <a:spcPct val="100000"/>
              </a:lnSpc>
              <a:spcBef>
                <a:spcPts val="0"/>
              </a:spcBef>
            </a:pPr>
            <a:r>
              <a:rPr lang="en-GB"/>
              <a:t>Collective worship</a:t>
            </a:r>
          </a:p>
          <a:p>
            <a:pPr>
              <a:lnSpc>
                <a:spcPct val="100000"/>
              </a:lnSpc>
              <a:spcBef>
                <a:spcPts val="0"/>
              </a:spcBef>
            </a:pPr>
            <a:r>
              <a:rPr lang="en-GB"/>
              <a:t>Assembly</a:t>
            </a:r>
          </a:p>
          <a:p>
            <a:pPr>
              <a:lnSpc>
                <a:spcPct val="100000"/>
              </a:lnSpc>
              <a:spcBef>
                <a:spcPts val="0"/>
              </a:spcBef>
            </a:pPr>
            <a:r>
              <a:rPr lang="en-GB"/>
              <a:t>Reading program</a:t>
            </a:r>
          </a:p>
          <a:p>
            <a:pPr marL="0" indent="0">
              <a:lnSpc>
                <a:spcPct val="100000"/>
              </a:lnSpc>
              <a:spcBef>
                <a:spcPts val="0"/>
              </a:spcBef>
              <a:buNone/>
            </a:pPr>
            <a:endParaRPr lang="en-GB">
              <a:ea typeface="Calibri"/>
              <a:cs typeface="Calibri"/>
            </a:endParaRPr>
          </a:p>
          <a:p>
            <a:pPr marL="0" indent="0">
              <a:buNone/>
            </a:pPr>
            <a:endParaRPr lang="en-GB"/>
          </a:p>
        </p:txBody>
      </p:sp>
      <p:pic>
        <p:nvPicPr>
          <p:cNvPr id="7" name="Picture 6"/>
          <p:cNvPicPr>
            <a:picLocks noChangeAspect="1"/>
          </p:cNvPicPr>
          <p:nvPr/>
        </p:nvPicPr>
        <p:blipFill>
          <a:blip r:embed="rId2"/>
          <a:stretch>
            <a:fillRect/>
          </a:stretch>
        </p:blipFill>
        <p:spPr>
          <a:xfrm>
            <a:off x="8292974" y="4725909"/>
            <a:ext cx="3426801" cy="1880953"/>
          </a:xfrm>
          <a:prstGeom prst="rect">
            <a:avLst/>
          </a:prstGeom>
        </p:spPr>
      </p:pic>
    </p:spTree>
    <p:extLst>
      <p:ext uri="{BB962C8B-B14F-4D97-AF65-F5344CB8AC3E}">
        <p14:creationId xmlns:p14="http://schemas.microsoft.com/office/powerpoint/2010/main" val="409410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a:t>Attendance</a:t>
            </a:r>
          </a:p>
        </p:txBody>
      </p:sp>
      <p:sp>
        <p:nvSpPr>
          <p:cNvPr id="3" name="Content Placeholder 2"/>
          <p:cNvSpPr>
            <a:spLocks noGrp="1"/>
          </p:cNvSpPr>
          <p:nvPr>
            <p:ph idx="1"/>
          </p:nvPr>
        </p:nvSpPr>
        <p:spPr/>
        <p:txBody>
          <a:bodyPr>
            <a:normAutofit fontScale="92500" lnSpcReduction="20000"/>
          </a:bodyPr>
          <a:lstStyle/>
          <a:p>
            <a:pPr marL="0" indent="0">
              <a:buNone/>
            </a:pPr>
            <a:r>
              <a:rPr lang="en-GB"/>
              <a:t>Good attendance enables your child to engage in learning and fulfil their potential.  Our expectation is that pupils attend school everyday.</a:t>
            </a:r>
          </a:p>
          <a:p>
            <a:pPr marL="0" indent="0">
              <a:buNone/>
            </a:pPr>
            <a:endParaRPr lang="en-GB"/>
          </a:p>
          <a:p>
            <a:pPr marL="0" indent="0">
              <a:buNone/>
            </a:pPr>
            <a:r>
              <a:rPr lang="en-GB"/>
              <a:t>If your child is ill, please notify the school as soon as possible.  Genuine absence will be identified as authorised.</a:t>
            </a:r>
          </a:p>
          <a:p>
            <a:pPr marL="0" indent="0">
              <a:buNone/>
            </a:pPr>
            <a:endParaRPr lang="en-GB"/>
          </a:p>
          <a:p>
            <a:pPr marL="0" indent="0">
              <a:buNone/>
            </a:pPr>
            <a:r>
              <a:rPr lang="en-GB"/>
              <a:t>Unauthorised absence affects your child’s attendance record and may lead to a fine from the Local Authority.</a:t>
            </a:r>
          </a:p>
          <a:p>
            <a:pPr marL="0" indent="0">
              <a:buNone/>
            </a:pPr>
            <a:endParaRPr lang="en-GB"/>
          </a:p>
          <a:p>
            <a:pPr marL="0" indent="0">
              <a:buNone/>
            </a:pPr>
            <a:r>
              <a:rPr lang="en-GB"/>
              <a:t>Leave of Absence such as holidays or participation in sport or performances must be requested.  Holidays are not allowed to be taken during term time and therefore will be identified as unauthorised.</a:t>
            </a:r>
          </a:p>
        </p:txBody>
      </p:sp>
    </p:spTree>
    <p:extLst>
      <p:ext uri="{BB962C8B-B14F-4D97-AF65-F5344CB8AC3E}">
        <p14:creationId xmlns:p14="http://schemas.microsoft.com/office/powerpoint/2010/main" val="376159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E6AC68-FD59-4502-9E1A-3BA5D9C6CE25}"/>
              </a:ext>
            </a:extLst>
          </p:cNvPr>
          <p:cNvSpPr/>
          <p:nvPr/>
        </p:nvSpPr>
        <p:spPr>
          <a:xfrm>
            <a:off x="950258" y="0"/>
            <a:ext cx="9646024" cy="8001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chemeClr val="bg1"/>
                </a:solidFill>
              </a:rPr>
              <a:t>Attendance </a:t>
            </a:r>
            <a:endParaRPr lang="en-US" sz="3600" b="1">
              <a:solidFill>
                <a:schemeClr val="bg1"/>
              </a:solidFill>
              <a:ea typeface="Calibri"/>
              <a:cs typeface="Calibri"/>
            </a:endParaRPr>
          </a:p>
        </p:txBody>
      </p:sp>
      <p:sp>
        <p:nvSpPr>
          <p:cNvPr id="5" name="TextBox 4">
            <a:extLst>
              <a:ext uri="{FF2B5EF4-FFF2-40B4-BE49-F238E27FC236}">
                <a16:creationId xmlns:a16="http://schemas.microsoft.com/office/drawing/2014/main" id="{B23B02E1-1F7C-4C7A-9C18-8F4F17B0E19A}"/>
              </a:ext>
            </a:extLst>
          </p:cNvPr>
          <p:cNvSpPr txBox="1"/>
          <p:nvPr/>
        </p:nvSpPr>
        <p:spPr>
          <a:xfrm>
            <a:off x="950258" y="6325409"/>
            <a:ext cx="11241741" cy="523220"/>
          </a:xfrm>
          <a:prstGeom prst="rect">
            <a:avLst/>
          </a:prstGeom>
          <a:solidFill>
            <a:srgbClr val="7030A0"/>
          </a:solidFill>
        </p:spPr>
        <p:txBody>
          <a:bodyPr wrap="square" rtlCol="0">
            <a:spAutoFit/>
          </a:bodyPr>
          <a:lstStyle/>
          <a:p>
            <a:r>
              <a:rPr lang="en-GB" sz="2800">
                <a:solidFill>
                  <a:schemeClr val="bg1"/>
                </a:solidFill>
              </a:rPr>
              <a:t>HOPE 			SERVICE 			RESILIENCE 		WISDOM</a:t>
            </a:r>
          </a:p>
        </p:txBody>
      </p:sp>
      <p:pic>
        <p:nvPicPr>
          <p:cNvPr id="12" name="Picture 11">
            <a:extLst>
              <a:ext uri="{FF2B5EF4-FFF2-40B4-BE49-F238E27FC236}">
                <a16:creationId xmlns:a16="http://schemas.microsoft.com/office/drawing/2014/main" id="{77AE8AFD-1802-4C7A-ADFB-15BE0B014752}"/>
              </a:ext>
            </a:extLst>
          </p:cNvPr>
          <p:cNvPicPr>
            <a:picLocks noChangeAspect="1"/>
          </p:cNvPicPr>
          <p:nvPr/>
        </p:nvPicPr>
        <p:blipFill>
          <a:blip r:embed="rId2"/>
          <a:stretch>
            <a:fillRect/>
          </a:stretch>
        </p:blipFill>
        <p:spPr>
          <a:xfrm>
            <a:off x="8853619" y="1039906"/>
            <a:ext cx="3198534" cy="5285503"/>
          </a:xfrm>
          <a:prstGeom prst="rect">
            <a:avLst/>
          </a:prstGeom>
        </p:spPr>
      </p:pic>
      <p:sp>
        <p:nvSpPr>
          <p:cNvPr id="14" name="Title 1">
            <a:extLst>
              <a:ext uri="{FF2B5EF4-FFF2-40B4-BE49-F238E27FC236}">
                <a16:creationId xmlns:a16="http://schemas.microsoft.com/office/drawing/2014/main" id="{7DB4BAF5-BFD8-4B94-A1BB-CE6EAA2DF8CD}"/>
              </a:ext>
            </a:extLst>
          </p:cNvPr>
          <p:cNvSpPr txBox="1">
            <a:spLocks/>
          </p:cNvSpPr>
          <p:nvPr/>
        </p:nvSpPr>
        <p:spPr>
          <a:xfrm>
            <a:off x="1255545" y="1450181"/>
            <a:ext cx="7292788" cy="39576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1800" b="1">
                <a:latin typeface="Calibri" panose="020F0502020204030204" pitchFamily="34" charset="0"/>
                <a:ea typeface="Calibri" panose="020F0502020204030204" pitchFamily="34" charset="0"/>
                <a:cs typeface="Calibri" panose="020F0502020204030204" pitchFamily="34" charset="0"/>
              </a:rPr>
            </a:br>
            <a:br>
              <a:rPr lang="en-GB" sz="1800" b="1">
                <a:latin typeface="Calibri" panose="020F0502020204030204" pitchFamily="34" charset="0"/>
                <a:ea typeface="Calibri" panose="020F0502020204030204" pitchFamily="34" charset="0"/>
                <a:cs typeface="Calibri" panose="020F0502020204030204" pitchFamily="34" charset="0"/>
              </a:rPr>
            </a:br>
            <a:r>
              <a:rPr lang="en-GB" sz="1800" b="1">
                <a:solidFill>
                  <a:srgbClr val="7030A0"/>
                </a:solidFill>
                <a:latin typeface="Calibri" panose="020F0502020204030204" pitchFamily="34" charset="0"/>
                <a:ea typeface="Calibri" panose="020F0502020204030204" pitchFamily="34" charset="0"/>
                <a:cs typeface="Calibri" panose="020F0502020204030204" pitchFamily="34" charset="0"/>
              </a:rPr>
              <a:t>Why Attendance Matters in Year 7</a:t>
            </a:r>
            <a:br>
              <a:rPr lang="en-GB" sz="1800">
                <a:latin typeface="Calibri" panose="020F0502020204030204" pitchFamily="34" charset="0"/>
                <a:ea typeface="Calibri" panose="020F0502020204030204" pitchFamily="34" charset="0"/>
                <a:cs typeface="Calibri" panose="020F0502020204030204" pitchFamily="34" charset="0"/>
              </a:rPr>
            </a:br>
            <a:r>
              <a:rPr lang="en-GB" sz="1800">
                <a:latin typeface="Calibri" panose="020F0502020204030204" pitchFamily="34" charset="0"/>
                <a:ea typeface="Calibri" panose="020F0502020204030204" pitchFamily="34" charset="0"/>
                <a:cs typeface="Calibri" panose="020F0502020204030204" pitchFamily="34" charset="0"/>
              </a:rPr>
              <a:t>Supports a successful transition to secondary school.</a:t>
            </a:r>
            <a:br>
              <a:rPr lang="en-GB" sz="1800">
                <a:latin typeface="Calibri" panose="020F0502020204030204" pitchFamily="34" charset="0"/>
                <a:ea typeface="Calibri" panose="020F0502020204030204" pitchFamily="34" charset="0"/>
                <a:cs typeface="Calibri" panose="020F0502020204030204" pitchFamily="34" charset="0"/>
              </a:rPr>
            </a:br>
            <a:br>
              <a:rPr lang="en-GB" sz="1800">
                <a:latin typeface="Calibri" panose="020F0502020204030204" pitchFamily="34" charset="0"/>
                <a:ea typeface="Calibri" panose="020F0502020204030204" pitchFamily="34" charset="0"/>
                <a:cs typeface="Calibri" panose="020F0502020204030204" pitchFamily="34" charset="0"/>
              </a:rPr>
            </a:br>
            <a:r>
              <a:rPr lang="en-GB" sz="1800">
                <a:latin typeface="Calibri" panose="020F0502020204030204" pitchFamily="34" charset="0"/>
                <a:ea typeface="Calibri" panose="020F0502020204030204" pitchFamily="34" charset="0"/>
                <a:cs typeface="Calibri" panose="020F0502020204030204" pitchFamily="34" charset="0"/>
              </a:rPr>
              <a:t>Helps students make strong academic progress.</a:t>
            </a:r>
            <a:br>
              <a:rPr lang="en-GB" sz="1800">
                <a:latin typeface="Calibri" panose="020F0502020204030204" pitchFamily="34" charset="0"/>
                <a:ea typeface="Calibri" panose="020F0502020204030204" pitchFamily="34" charset="0"/>
                <a:cs typeface="Calibri" panose="020F0502020204030204" pitchFamily="34" charset="0"/>
              </a:rPr>
            </a:br>
            <a:br>
              <a:rPr lang="en-GB" sz="1800">
                <a:latin typeface="Calibri" panose="020F0502020204030204" pitchFamily="34" charset="0"/>
                <a:ea typeface="Calibri" panose="020F0502020204030204" pitchFamily="34" charset="0"/>
                <a:cs typeface="Calibri" panose="020F0502020204030204" pitchFamily="34" charset="0"/>
              </a:rPr>
            </a:br>
            <a:r>
              <a:rPr lang="en-GB" sz="1800">
                <a:latin typeface="Calibri" panose="020F0502020204030204" pitchFamily="34" charset="0"/>
                <a:ea typeface="Calibri" panose="020F0502020204030204" pitchFamily="34" charset="0"/>
                <a:cs typeface="Calibri" panose="020F0502020204030204" pitchFamily="34" charset="0"/>
              </a:rPr>
              <a:t>Builds positive routines and habits.</a:t>
            </a:r>
            <a:br>
              <a:rPr lang="en-GB" sz="1800">
                <a:latin typeface="Calibri" panose="020F0502020204030204" pitchFamily="34" charset="0"/>
                <a:ea typeface="Calibri" panose="020F0502020204030204" pitchFamily="34" charset="0"/>
                <a:cs typeface="Calibri" panose="020F0502020204030204" pitchFamily="34" charset="0"/>
              </a:rPr>
            </a:br>
            <a:br>
              <a:rPr lang="en-GB" sz="1800">
                <a:latin typeface="Calibri" panose="020F0502020204030204" pitchFamily="34" charset="0"/>
                <a:ea typeface="Calibri" panose="020F0502020204030204" pitchFamily="34" charset="0"/>
                <a:cs typeface="Calibri" panose="020F0502020204030204" pitchFamily="34" charset="0"/>
              </a:rPr>
            </a:br>
            <a:r>
              <a:rPr lang="en-GB" sz="1800">
                <a:latin typeface="Calibri" panose="020F0502020204030204" pitchFamily="34" charset="0"/>
                <a:ea typeface="Calibri" panose="020F0502020204030204" pitchFamily="34" charset="0"/>
                <a:cs typeface="Calibri" panose="020F0502020204030204" pitchFamily="34" charset="0"/>
              </a:rPr>
              <a:t>Encourages friendships and a sense of belonging.</a:t>
            </a:r>
            <a:br>
              <a:rPr lang="en-GB" sz="1800">
                <a:latin typeface="Calibri" panose="020F0502020204030204" pitchFamily="34" charset="0"/>
                <a:ea typeface="Calibri" panose="020F0502020204030204" pitchFamily="34" charset="0"/>
                <a:cs typeface="Calibri" panose="020F0502020204030204" pitchFamily="34" charset="0"/>
              </a:rPr>
            </a:br>
            <a:br>
              <a:rPr lang="en-GB" sz="1800">
                <a:latin typeface="Calibri" panose="020F0502020204030204" pitchFamily="34" charset="0"/>
                <a:ea typeface="Calibri" panose="020F0502020204030204" pitchFamily="34" charset="0"/>
                <a:cs typeface="Calibri" panose="020F0502020204030204" pitchFamily="34" charset="0"/>
              </a:rPr>
            </a:br>
            <a:r>
              <a:rPr lang="en-GB" sz="1800">
                <a:latin typeface="Calibri" panose="020F0502020204030204" pitchFamily="34" charset="0"/>
                <a:ea typeface="Calibri" panose="020F0502020204030204" pitchFamily="34" charset="0"/>
                <a:cs typeface="Calibri" panose="020F0502020204030204" pitchFamily="34" charset="0"/>
              </a:rPr>
              <a:t>Improves confidence and engagement in lessons.</a:t>
            </a:r>
            <a:br>
              <a:rPr lang="en-GB" sz="1800">
                <a:latin typeface="Calibri" panose="020F0502020204030204" pitchFamily="34" charset="0"/>
                <a:ea typeface="Calibri" panose="020F0502020204030204" pitchFamily="34" charset="0"/>
                <a:cs typeface="Calibri" panose="020F0502020204030204" pitchFamily="34" charset="0"/>
              </a:rPr>
            </a:br>
            <a:br>
              <a:rPr lang="en-GB" sz="1800">
                <a:latin typeface="Calibri" panose="020F0502020204030204" pitchFamily="34" charset="0"/>
                <a:ea typeface="Calibri" panose="020F0502020204030204" pitchFamily="34" charset="0"/>
                <a:cs typeface="Calibri" panose="020F0502020204030204" pitchFamily="34" charset="0"/>
              </a:rPr>
            </a:br>
            <a:r>
              <a:rPr lang="en-GB" sz="1800">
                <a:latin typeface="Calibri" panose="020F0502020204030204" pitchFamily="34" charset="0"/>
                <a:ea typeface="Calibri" panose="020F0502020204030204" pitchFamily="34" charset="0"/>
                <a:cs typeface="Calibri" panose="020F0502020204030204" pitchFamily="34" charset="0"/>
              </a:rPr>
              <a:t>Prepares students for future education and employment.</a:t>
            </a:r>
            <a:br>
              <a:rPr lang="en-GB" sz="1800">
                <a:latin typeface="Calibri" panose="020F0502020204030204" pitchFamily="34" charset="0"/>
                <a:ea typeface="Calibri" panose="020F0502020204030204" pitchFamily="34" charset="0"/>
                <a:cs typeface="Calibri" panose="020F0502020204030204" pitchFamily="34" charset="0"/>
              </a:rPr>
            </a:br>
            <a:br>
              <a:rPr lang="en-GB" sz="1800">
                <a:latin typeface="Calibri" panose="020F0502020204030204" pitchFamily="34" charset="0"/>
                <a:ea typeface="Calibri" panose="020F0502020204030204" pitchFamily="34" charset="0"/>
                <a:cs typeface="Calibri" panose="020F0502020204030204" pitchFamily="34" charset="0"/>
              </a:rPr>
            </a:br>
            <a:br>
              <a:rPr lang="en-GB" sz="1800">
                <a:latin typeface="Calibri" panose="020F0502020204030204" pitchFamily="34" charset="0"/>
                <a:ea typeface="Calibri" panose="020F0502020204030204" pitchFamily="34" charset="0"/>
                <a:cs typeface="Calibri" panose="020F0502020204030204" pitchFamily="34" charset="0"/>
              </a:rPr>
            </a:br>
            <a:r>
              <a:rPr lang="en-GB" sz="1800" b="1">
                <a:solidFill>
                  <a:srgbClr val="7030A0"/>
                </a:solidFill>
                <a:latin typeface="Calibri" panose="020F0502020204030204" pitchFamily="34" charset="0"/>
                <a:ea typeface="Calibri" panose="020F0502020204030204" pitchFamily="34" charset="0"/>
                <a:cs typeface="Calibri" panose="020F0502020204030204" pitchFamily="34" charset="0"/>
              </a:rPr>
              <a:t>Why We Aim for 96% Attendance</a:t>
            </a:r>
            <a:br>
              <a:rPr lang="en-GB" sz="1800">
                <a:latin typeface="Calibri" panose="020F0502020204030204" pitchFamily="34" charset="0"/>
                <a:ea typeface="Calibri" panose="020F0502020204030204" pitchFamily="34" charset="0"/>
                <a:cs typeface="Calibri" panose="020F0502020204030204" pitchFamily="34" charset="0"/>
              </a:rPr>
            </a:br>
            <a:br>
              <a:rPr lang="en-GB" sz="1800">
                <a:latin typeface="Calibri" panose="020F0502020204030204" pitchFamily="34" charset="0"/>
                <a:ea typeface="Calibri" panose="020F0502020204030204" pitchFamily="34" charset="0"/>
                <a:cs typeface="Calibri" panose="020F0502020204030204" pitchFamily="34" charset="0"/>
              </a:rPr>
            </a:br>
            <a:r>
              <a:rPr lang="en-GB" sz="1800">
                <a:latin typeface="Calibri" panose="020F0502020204030204" pitchFamily="34" charset="0"/>
                <a:ea typeface="Calibri" panose="020F0502020204030204" pitchFamily="34" charset="0"/>
                <a:cs typeface="Calibri" panose="020F0502020204030204" pitchFamily="34" charset="0"/>
              </a:rPr>
              <a:t>Missing lessons can lead to gaps in learning and lower achievement.</a:t>
            </a:r>
            <a:br>
              <a:rPr lang="en-GB" sz="1800">
                <a:latin typeface="Calibri" panose="020F0502020204030204" pitchFamily="34" charset="0"/>
                <a:ea typeface="Calibri" panose="020F0502020204030204" pitchFamily="34" charset="0"/>
                <a:cs typeface="Calibri" panose="020F0502020204030204" pitchFamily="34" charset="0"/>
              </a:rPr>
            </a:br>
            <a:br>
              <a:rPr lang="en-GB" sz="1800">
                <a:latin typeface="Calibri" panose="020F0502020204030204" pitchFamily="34" charset="0"/>
                <a:ea typeface="Calibri" panose="020F0502020204030204" pitchFamily="34" charset="0"/>
                <a:cs typeface="Calibri" panose="020F0502020204030204" pitchFamily="34" charset="0"/>
              </a:rPr>
            </a:br>
            <a:r>
              <a:rPr lang="en-GB" sz="1800">
                <a:latin typeface="Calibri" panose="020F0502020204030204" pitchFamily="34" charset="0"/>
                <a:ea typeface="Calibri" panose="020F0502020204030204" pitchFamily="34" charset="0"/>
                <a:cs typeface="Calibri" panose="020F0502020204030204" pitchFamily="34" charset="0"/>
              </a:rPr>
              <a:t>Regular attendance helps students keep up with their peers and reach their potential.</a:t>
            </a:r>
            <a:br>
              <a:rPr lang="en-GB" sz="1800">
                <a:latin typeface="Calibri" panose="020F0502020204030204" pitchFamily="34" charset="0"/>
                <a:ea typeface="Calibri" panose="020F0502020204030204" pitchFamily="34" charset="0"/>
                <a:cs typeface="Calibri" panose="020F0502020204030204" pitchFamily="34" charset="0"/>
              </a:rPr>
            </a:br>
            <a:endParaRPr lang="en-GB" sz="1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902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a:t>The Senior Leadership Team</a:t>
            </a:r>
          </a:p>
        </p:txBody>
      </p:sp>
      <p:sp>
        <p:nvSpPr>
          <p:cNvPr id="4" name="Content Placeholder 2">
            <a:extLst>
              <a:ext uri="{FF2B5EF4-FFF2-40B4-BE49-F238E27FC236}">
                <a16:creationId xmlns:a16="http://schemas.microsoft.com/office/drawing/2014/main" id="{12297EED-F047-4680-9036-4F5D2B18C554}"/>
              </a:ext>
            </a:extLst>
          </p:cNvPr>
          <p:cNvSpPr txBox="1">
            <a:spLocks/>
          </p:cNvSpPr>
          <p:nvPr/>
        </p:nvSpPr>
        <p:spPr>
          <a:xfrm>
            <a:off x="1416046" y="1850715"/>
            <a:ext cx="10773362" cy="3344698"/>
          </a:xfrm>
          <a:prstGeom prst="rect">
            <a:avLst/>
          </a:prstGeom>
          <a:solidFill>
            <a:srgbClr val="F2F2F2">
              <a:alpha val="54118"/>
            </a:srgb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a:t>Mr Young</a:t>
            </a:r>
            <a:r>
              <a:rPr lang="en-GB" sz="2400"/>
              <a:t> – Executive Principal</a:t>
            </a:r>
          </a:p>
          <a:p>
            <a:r>
              <a:rPr lang="en-GB" sz="2400" b="1"/>
              <a:t>Mr McDonald </a:t>
            </a:r>
            <a:r>
              <a:rPr lang="en-GB" sz="2400"/>
              <a:t>– Vice Principal (Curriculum)</a:t>
            </a:r>
          </a:p>
          <a:p>
            <a:r>
              <a:rPr lang="en-GB" sz="2400" b="1"/>
              <a:t>Ms Connors </a:t>
            </a:r>
            <a:r>
              <a:rPr lang="en-GB" sz="2400"/>
              <a:t>– Vice Principal (Pastoral) </a:t>
            </a:r>
            <a:r>
              <a:rPr lang="en-GB" sz="2400" err="1"/>
              <a:t>SENDco</a:t>
            </a:r>
            <a:endParaRPr lang="en-GB" sz="2400" err="1">
              <a:ea typeface="Calibri"/>
              <a:cs typeface="Calibri"/>
            </a:endParaRPr>
          </a:p>
          <a:p>
            <a:r>
              <a:rPr lang="en-GB" sz="2400" b="1"/>
              <a:t>Ms Parry </a:t>
            </a:r>
            <a:r>
              <a:rPr lang="en-GB" sz="2400"/>
              <a:t>– Assistant Principal – </a:t>
            </a:r>
            <a:r>
              <a:rPr lang="en-GB" sz="2400" i="1"/>
              <a:t>Behaviour for Learning, Culture &amp; Character</a:t>
            </a:r>
          </a:p>
          <a:p>
            <a:r>
              <a:rPr lang="en-GB" sz="2400" b="1"/>
              <a:t>Ms Luckman</a:t>
            </a:r>
            <a:r>
              <a:rPr lang="en-GB" sz="2400"/>
              <a:t>– Assistant Principal – </a:t>
            </a:r>
            <a:r>
              <a:rPr lang="en-GB" sz="2400" i="1"/>
              <a:t>Designated Safeguarding Lead</a:t>
            </a:r>
          </a:p>
          <a:p>
            <a:r>
              <a:rPr lang="en-GB" sz="2400" b="1"/>
              <a:t>Mrs Scotford </a:t>
            </a:r>
            <a:r>
              <a:rPr lang="en-GB" sz="2400"/>
              <a:t>– Assistant Principal – </a:t>
            </a:r>
            <a:r>
              <a:rPr lang="en-GB" sz="2400" i="1"/>
              <a:t>KS4 Raising Standards; Head of English</a:t>
            </a:r>
          </a:p>
          <a:p>
            <a:r>
              <a:rPr lang="en-GB" sz="2400" b="1"/>
              <a:t>Mrs Matthews </a:t>
            </a:r>
            <a:r>
              <a:rPr lang="en-GB" sz="2400"/>
              <a:t>– Assistant Principal – </a:t>
            </a:r>
            <a:r>
              <a:rPr lang="en-GB" sz="2400" i="1"/>
              <a:t>Enrichment; Head of Performing Arts</a:t>
            </a:r>
            <a:endParaRPr lang="en-GB" sz="2400" i="1">
              <a:ea typeface="Calibri"/>
              <a:cs typeface="Calibri"/>
            </a:endParaRPr>
          </a:p>
        </p:txBody>
      </p:sp>
    </p:spTree>
    <p:extLst>
      <p:ext uri="{BB962C8B-B14F-4D97-AF65-F5344CB8AC3E}">
        <p14:creationId xmlns:p14="http://schemas.microsoft.com/office/powerpoint/2010/main" val="70121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472994-971C-4698-CFCB-79405C03373D}"/>
              </a:ext>
            </a:extLst>
          </p:cNvPr>
          <p:cNvSpPr>
            <a:spLocks noGrp="1"/>
          </p:cNvSpPr>
          <p:nvPr>
            <p:ph idx="1"/>
          </p:nvPr>
        </p:nvSpPr>
        <p:spPr/>
        <p:txBody>
          <a:bodyPr/>
          <a:lstStyle/>
          <a:p>
            <a:endParaRPr lang="en-GB"/>
          </a:p>
        </p:txBody>
      </p:sp>
      <p:pic>
        <p:nvPicPr>
          <p:cNvPr id="1026" name="Picture 2">
            <a:extLst>
              <a:ext uri="{FF2B5EF4-FFF2-40B4-BE49-F238E27FC236}">
                <a16:creationId xmlns:a16="http://schemas.microsoft.com/office/drawing/2014/main" id="{5C7D315B-8FFD-4A3C-7F5B-A8C569FDC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0"/>
            <a:ext cx="48752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32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147" y="243220"/>
            <a:ext cx="9811658" cy="1325563"/>
          </a:xfrm>
        </p:spPr>
        <p:txBody>
          <a:bodyPr>
            <a:normAutofit fontScale="90000"/>
          </a:bodyPr>
          <a:lstStyle/>
          <a:p>
            <a:r>
              <a:rPr lang="en-GB" b="1" u="sng"/>
              <a:t>Behaviour for Learning – </a:t>
            </a:r>
            <a:r>
              <a:rPr lang="en-GB" sz="4000" b="1" u="sng"/>
              <a:t>Expectations and Policy</a:t>
            </a:r>
            <a:br>
              <a:rPr lang="en-GB" u="sng"/>
            </a:br>
            <a:endParaRPr lang="en-GB" u="sng"/>
          </a:p>
        </p:txBody>
      </p:sp>
      <p:sp>
        <p:nvSpPr>
          <p:cNvPr id="3" name="Content Placeholder 2"/>
          <p:cNvSpPr>
            <a:spLocks noGrp="1"/>
          </p:cNvSpPr>
          <p:nvPr>
            <p:ph idx="1"/>
          </p:nvPr>
        </p:nvSpPr>
        <p:spPr>
          <a:xfrm>
            <a:off x="1202094" y="1132514"/>
            <a:ext cx="10151706" cy="5044449"/>
          </a:xfrm>
        </p:spPr>
        <p:txBody>
          <a:bodyPr/>
          <a:lstStyle/>
          <a:p>
            <a:pPr>
              <a:lnSpc>
                <a:spcPct val="100000"/>
              </a:lnSpc>
              <a:spcBef>
                <a:spcPts val="0"/>
              </a:spcBef>
            </a:pPr>
            <a:r>
              <a:rPr lang="en-GB"/>
              <a:t>A high expectation of behaviour will be made clear to all stakeholders from the outset.  This is outlined in the behaviour for learning policy.</a:t>
            </a:r>
          </a:p>
          <a:p>
            <a:pPr>
              <a:lnSpc>
                <a:spcPct val="100000"/>
              </a:lnSpc>
              <a:spcBef>
                <a:spcPts val="0"/>
              </a:spcBef>
            </a:pPr>
            <a:r>
              <a:rPr lang="en-GB" b="1" u="sng"/>
              <a:t>All</a:t>
            </a:r>
            <a:r>
              <a:rPr lang="en-GB"/>
              <a:t> staff are responsible for behaviour across the school.</a:t>
            </a:r>
          </a:p>
          <a:p>
            <a:pPr>
              <a:lnSpc>
                <a:spcPct val="100000"/>
              </a:lnSpc>
              <a:spcBef>
                <a:spcPts val="0"/>
              </a:spcBef>
            </a:pPr>
            <a:r>
              <a:rPr lang="en-GB"/>
              <a:t>To achieve consistency in approach to positive behaviour and challenge unacceptable behaviour, our staff have all read and follow the Behaviour for Learning Policy.</a:t>
            </a:r>
          </a:p>
          <a:p>
            <a:pPr>
              <a:lnSpc>
                <a:spcPct val="100000"/>
              </a:lnSpc>
              <a:spcBef>
                <a:spcPts val="0"/>
              </a:spcBef>
            </a:pPr>
            <a:r>
              <a:rPr lang="en-GB"/>
              <a:t>The Behaviour for Learning Policy is one of a number of policies available to parents on the school website.  Staff and pupils will follow the rewards and consequences system as displayed in class and around the school.</a:t>
            </a:r>
          </a:p>
          <a:p>
            <a:pPr marL="0" indent="0">
              <a:buNone/>
            </a:pPr>
            <a:endParaRPr lang="en-GB"/>
          </a:p>
        </p:txBody>
      </p:sp>
    </p:spTree>
    <p:extLst>
      <p:ext uri="{BB962C8B-B14F-4D97-AF65-F5344CB8AC3E}">
        <p14:creationId xmlns:p14="http://schemas.microsoft.com/office/powerpoint/2010/main" val="363278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4F65A25F-9A83-F2D6-9F26-EFB2DC609246}"/>
              </a:ext>
            </a:extLst>
          </p:cNvPr>
          <p:cNvPicPr>
            <a:picLocks noChangeAspect="1"/>
          </p:cNvPicPr>
          <p:nvPr/>
        </p:nvPicPr>
        <p:blipFill>
          <a:blip r:embed="rId2"/>
          <a:stretch>
            <a:fillRect/>
          </a:stretch>
        </p:blipFill>
        <p:spPr>
          <a:xfrm>
            <a:off x="1117730" y="124607"/>
            <a:ext cx="9362563" cy="6368268"/>
          </a:xfrm>
          <a:prstGeom prst="rect">
            <a:avLst/>
          </a:prstGeom>
        </p:spPr>
      </p:pic>
    </p:spTree>
    <p:extLst>
      <p:ext uri="{BB962C8B-B14F-4D97-AF65-F5344CB8AC3E}">
        <p14:creationId xmlns:p14="http://schemas.microsoft.com/office/powerpoint/2010/main" val="158528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68788552-AE87-67C0-E00C-E4B3C86D404F}"/>
              </a:ext>
            </a:extLst>
          </p:cNvPr>
          <p:cNvPicPr>
            <a:picLocks noChangeAspect="1"/>
          </p:cNvPicPr>
          <p:nvPr/>
        </p:nvPicPr>
        <p:blipFill>
          <a:blip r:embed="rId2"/>
          <a:stretch>
            <a:fillRect/>
          </a:stretch>
        </p:blipFill>
        <p:spPr>
          <a:xfrm>
            <a:off x="1237028" y="311471"/>
            <a:ext cx="9332649" cy="6546529"/>
          </a:xfrm>
          <a:prstGeom prst="rect">
            <a:avLst/>
          </a:prstGeom>
        </p:spPr>
      </p:pic>
    </p:spTree>
    <p:extLst>
      <p:ext uri="{BB962C8B-B14F-4D97-AF65-F5344CB8AC3E}">
        <p14:creationId xmlns:p14="http://schemas.microsoft.com/office/powerpoint/2010/main" val="125587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032" y="154547"/>
            <a:ext cx="10515600" cy="1107584"/>
          </a:xfrm>
        </p:spPr>
        <p:txBody>
          <a:bodyPr>
            <a:normAutofit fontScale="90000"/>
          </a:bodyPr>
          <a:lstStyle/>
          <a:p>
            <a:r>
              <a:rPr lang="en-GB" b="1" u="sng"/>
              <a:t>Home School Communication</a:t>
            </a:r>
            <a:br>
              <a:rPr lang="en-GB" b="1"/>
            </a:br>
            <a:endParaRPr lang="en-GB" b="1"/>
          </a:p>
        </p:txBody>
      </p:sp>
      <p:sp>
        <p:nvSpPr>
          <p:cNvPr id="3" name="Content Placeholder 2"/>
          <p:cNvSpPr>
            <a:spLocks noGrp="1"/>
          </p:cNvSpPr>
          <p:nvPr>
            <p:ph idx="1"/>
          </p:nvPr>
        </p:nvSpPr>
        <p:spPr>
          <a:xfrm>
            <a:off x="1155032" y="971550"/>
            <a:ext cx="10198768" cy="5731903"/>
          </a:xfrm>
        </p:spPr>
        <p:txBody>
          <a:bodyPr>
            <a:normAutofit fontScale="77500" lnSpcReduction="20000"/>
          </a:bodyPr>
          <a:lstStyle/>
          <a:p>
            <a:pPr>
              <a:lnSpc>
                <a:spcPct val="110000"/>
              </a:lnSpc>
              <a:spcBef>
                <a:spcPts val="0"/>
              </a:spcBef>
            </a:pPr>
            <a:r>
              <a:rPr lang="en-GB"/>
              <a:t>Your child’s tutor will be your first point of contact for pastoral or attendance concerns. If a problem persists or is more serious, it may then be passed upwards to the Head of Year.</a:t>
            </a:r>
          </a:p>
          <a:p>
            <a:pPr>
              <a:lnSpc>
                <a:spcPct val="110000"/>
              </a:lnSpc>
              <a:spcBef>
                <a:spcPts val="0"/>
              </a:spcBef>
            </a:pPr>
            <a:endParaRPr lang="en-GB"/>
          </a:p>
          <a:p>
            <a:pPr>
              <a:lnSpc>
                <a:spcPct val="110000"/>
              </a:lnSpc>
              <a:spcBef>
                <a:spcPts val="0"/>
              </a:spcBef>
            </a:pPr>
            <a:r>
              <a:rPr lang="en-GB"/>
              <a:t>For queries or concerns regarding a particular subject or lesson parents should contact the classroom teacher in the first instance. If, following this, you still have concerns please contact the Curriculum Leader for that subject. We aim to respond to your concerns as soon as possible, but within 48 working hours. You may contact the school by phone, e-mail or letter.</a:t>
            </a:r>
          </a:p>
          <a:p>
            <a:pPr>
              <a:lnSpc>
                <a:spcPct val="110000"/>
              </a:lnSpc>
              <a:spcBef>
                <a:spcPts val="0"/>
              </a:spcBef>
            </a:pPr>
            <a:endParaRPr lang="en-GB"/>
          </a:p>
          <a:p>
            <a:pPr>
              <a:lnSpc>
                <a:spcPct val="110000"/>
              </a:lnSpc>
              <a:spcBef>
                <a:spcPts val="0"/>
              </a:spcBef>
            </a:pPr>
            <a:r>
              <a:rPr lang="en-GB"/>
              <a:t>If you would like to discuss something face to face please contact reception to arrange a meeting. Please do not turn up to the school as it is highly unlikely that the person you most need to see is available at that time. Ringing ahead to make an appointment can avoid a wasted trip and the need for a return visit.</a:t>
            </a:r>
          </a:p>
          <a:p>
            <a:pPr>
              <a:lnSpc>
                <a:spcPct val="110000"/>
              </a:lnSpc>
              <a:spcBef>
                <a:spcPts val="0"/>
              </a:spcBef>
            </a:pPr>
            <a:endParaRPr lang="en-GB"/>
          </a:p>
          <a:p>
            <a:pPr>
              <a:lnSpc>
                <a:spcPct val="110000"/>
              </a:lnSpc>
              <a:spcBef>
                <a:spcPts val="0"/>
              </a:spcBef>
            </a:pPr>
            <a:r>
              <a:rPr lang="en-GB"/>
              <a:t>Detentions – we would ask that you work with the school and trust the professionalism of the staff when they issue detentions. You will be able to monitor your child’s behaviour and attendance on Arbor.</a:t>
            </a:r>
          </a:p>
          <a:p>
            <a:endParaRPr lang="en-GB"/>
          </a:p>
          <a:p>
            <a:pPr marL="0" indent="0">
              <a:buNone/>
            </a:pPr>
            <a:endParaRPr lang="en-GB"/>
          </a:p>
        </p:txBody>
      </p:sp>
    </p:spTree>
    <p:extLst>
      <p:ext uri="{BB962C8B-B14F-4D97-AF65-F5344CB8AC3E}">
        <p14:creationId xmlns:p14="http://schemas.microsoft.com/office/powerpoint/2010/main" val="423108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E6AC68-FD59-4502-9E1A-3BA5D9C6CE25}"/>
              </a:ext>
            </a:extLst>
          </p:cNvPr>
          <p:cNvSpPr/>
          <p:nvPr/>
        </p:nvSpPr>
        <p:spPr>
          <a:xfrm>
            <a:off x="1039907" y="-1125"/>
            <a:ext cx="9421906" cy="637619"/>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chemeClr val="bg1"/>
                </a:solidFill>
              </a:rPr>
              <a:t>Enrichment </a:t>
            </a:r>
            <a:endParaRPr lang="en-US" sz="3600" b="1">
              <a:solidFill>
                <a:schemeClr val="bg1"/>
              </a:solidFill>
              <a:ea typeface="Calibri"/>
              <a:cs typeface="Calibri"/>
            </a:endParaRPr>
          </a:p>
        </p:txBody>
      </p:sp>
      <p:sp>
        <p:nvSpPr>
          <p:cNvPr id="5" name="TextBox 4">
            <a:extLst>
              <a:ext uri="{FF2B5EF4-FFF2-40B4-BE49-F238E27FC236}">
                <a16:creationId xmlns:a16="http://schemas.microsoft.com/office/drawing/2014/main" id="{B23B02E1-1F7C-4C7A-9C18-8F4F17B0E19A}"/>
              </a:ext>
            </a:extLst>
          </p:cNvPr>
          <p:cNvSpPr txBox="1"/>
          <p:nvPr/>
        </p:nvSpPr>
        <p:spPr>
          <a:xfrm>
            <a:off x="1039906" y="6325409"/>
            <a:ext cx="11152093" cy="523220"/>
          </a:xfrm>
          <a:prstGeom prst="rect">
            <a:avLst/>
          </a:prstGeom>
          <a:solidFill>
            <a:srgbClr val="7030A0"/>
          </a:solidFill>
        </p:spPr>
        <p:txBody>
          <a:bodyPr wrap="square" rtlCol="0">
            <a:spAutoFit/>
          </a:bodyPr>
          <a:lstStyle/>
          <a:p>
            <a:r>
              <a:rPr lang="en-GB" sz="2800">
                <a:solidFill>
                  <a:schemeClr val="bg1"/>
                </a:solidFill>
              </a:rPr>
              <a:t>HOPE 			SERVICE 			RESILIENCE 		WISDOM</a:t>
            </a:r>
          </a:p>
        </p:txBody>
      </p:sp>
      <p:sp>
        <p:nvSpPr>
          <p:cNvPr id="14" name="Title 1">
            <a:extLst>
              <a:ext uri="{FF2B5EF4-FFF2-40B4-BE49-F238E27FC236}">
                <a16:creationId xmlns:a16="http://schemas.microsoft.com/office/drawing/2014/main" id="{7DB4BAF5-BFD8-4B94-A1BB-CE6EAA2DF8CD}"/>
              </a:ext>
            </a:extLst>
          </p:cNvPr>
          <p:cNvSpPr txBox="1">
            <a:spLocks/>
          </p:cNvSpPr>
          <p:nvPr/>
        </p:nvSpPr>
        <p:spPr>
          <a:xfrm>
            <a:off x="1312336" y="1122362"/>
            <a:ext cx="5452533" cy="39576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1400" b="1">
                <a:latin typeface="Calibri" panose="020F0502020204030204" pitchFamily="34" charset="0"/>
                <a:ea typeface="Calibri" panose="020F0502020204030204" pitchFamily="34" charset="0"/>
                <a:cs typeface="Calibri" panose="020F0502020204030204" pitchFamily="34" charset="0"/>
              </a:rPr>
            </a:br>
            <a:br>
              <a:rPr lang="en-GB" sz="1400" b="1">
                <a:latin typeface="Calibri" panose="020F0502020204030204" pitchFamily="34" charset="0"/>
                <a:ea typeface="Calibri" panose="020F0502020204030204" pitchFamily="34" charset="0"/>
                <a:cs typeface="Calibri" panose="020F0502020204030204" pitchFamily="34" charset="0"/>
              </a:rPr>
            </a:br>
            <a:br>
              <a:rPr lang="en-GB" sz="1400">
                <a:latin typeface="Calibri" panose="020F0502020204030204" pitchFamily="34" charset="0"/>
                <a:ea typeface="Calibri" panose="020F0502020204030204" pitchFamily="34" charset="0"/>
                <a:cs typeface="Calibri" panose="020F0502020204030204" pitchFamily="34" charset="0"/>
              </a:rPr>
            </a:br>
            <a:endParaRPr lang="en-GB" sz="1400">
              <a:latin typeface="Calibri" panose="020F0502020204030204" pitchFamily="34" charset="0"/>
              <a:ea typeface="Calibri" panose="020F0502020204030204" pitchFamily="34" charset="0"/>
              <a:cs typeface="Calibri" panose="020F0502020204030204" pitchFamily="34" charset="0"/>
            </a:endParaRPr>
          </a:p>
        </p:txBody>
      </p:sp>
      <p:sp>
        <p:nvSpPr>
          <p:cNvPr id="6" name="Rectangle 3">
            <a:extLst>
              <a:ext uri="{FF2B5EF4-FFF2-40B4-BE49-F238E27FC236}">
                <a16:creationId xmlns:a16="http://schemas.microsoft.com/office/drawing/2014/main" id="{E701C942-F819-49C4-9FA4-B36B35AEF6BA}"/>
              </a:ext>
            </a:extLst>
          </p:cNvPr>
          <p:cNvSpPr>
            <a:spLocks noChangeArrowheads="1"/>
          </p:cNvSpPr>
          <p:nvPr/>
        </p:nvSpPr>
        <p:spPr bwMode="auto">
          <a:xfrm>
            <a:off x="1216203" y="699869"/>
            <a:ext cx="4685061"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Develops new skills and interests</a:t>
            </a:r>
            <a:r>
              <a:rPr kumimoji="0" lang="en-US" altLang="en-US" sz="1600" b="0" i="0" u="none" strike="noStrike" cap="none" normalizeH="0" baseline="0">
                <a:ln>
                  <a:noFill/>
                </a:ln>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by giving students opportunities to explore activities beyond the classroom, such as sports, music, coding, or art.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a:ln>
                <a:noFill/>
              </a:ln>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Builds confidence and teamwork</a:t>
            </a:r>
            <a:r>
              <a:rPr kumimoji="0" lang="en-US" altLang="en-US" sz="1600" b="0" i="0" u="none" strike="noStrike" cap="none" normalizeH="0" baseline="0">
                <a:ln>
                  <a:noFill/>
                </a:ln>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by encouraging students to work with others, solve problems, and develop communication and leadership skills.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a:ln>
                <a:noFill/>
              </a:ln>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endParaRPr>
          </a:p>
          <a:p>
            <a:r>
              <a:rPr lang="en-GB" sz="1600" b="1">
                <a:latin typeface="Calibri Light" panose="020F0302020204030204" pitchFamily="34" charset="0"/>
                <a:ea typeface="Calibri Light" panose="020F0302020204030204" pitchFamily="34" charset="0"/>
                <a:cs typeface="Calibri Light" panose="020F0302020204030204" pitchFamily="34" charset="0"/>
              </a:rPr>
              <a:t>Our recent student voice survey found that students attend enrichment clubs because they:</a:t>
            </a:r>
          </a:p>
          <a:p>
            <a:endParaRPr lang="en-GB" sz="1600">
              <a:latin typeface="Calibri Light" panose="020F0302020204030204" pitchFamily="34" charset="0"/>
              <a:ea typeface="Calibri Light" panose="020F0302020204030204" pitchFamily="34" charset="0"/>
              <a:cs typeface="Calibri Light" panose="020F0302020204030204" pitchFamily="34" charset="0"/>
            </a:endParaRPr>
          </a:p>
          <a:p>
            <a:pPr>
              <a:buFont typeface="Arial" panose="020B0604020202020204" pitchFamily="34" charset="0"/>
              <a:buChar char="•"/>
            </a:pPr>
            <a:r>
              <a:rPr lang="en-GB" sz="1600" b="1">
                <a:latin typeface="Calibri Light" panose="020F0302020204030204" pitchFamily="34" charset="0"/>
                <a:ea typeface="Calibri Light" panose="020F0302020204030204" pitchFamily="34" charset="0"/>
                <a:cs typeface="Calibri Light" panose="020F0302020204030204" pitchFamily="34" charset="0"/>
              </a:rPr>
              <a:t>Have fun</a:t>
            </a:r>
            <a:r>
              <a:rPr lang="en-GB" sz="1600">
                <a:latin typeface="Calibri Light" panose="020F0302020204030204" pitchFamily="34" charset="0"/>
                <a:ea typeface="Calibri Light" panose="020F0302020204030204" pitchFamily="34" charset="0"/>
                <a:cs typeface="Calibri Light" panose="020F0302020204030204" pitchFamily="34" charset="0"/>
              </a:rPr>
              <a:t> and enjoy taking part in activities they are interested in.</a:t>
            </a:r>
          </a:p>
          <a:p>
            <a:r>
              <a:rPr lang="en-GB" sz="1600">
                <a:latin typeface="Calibri Light" panose="020F0302020204030204" pitchFamily="34" charset="0"/>
                <a:ea typeface="Calibri Light" panose="020F0302020204030204" pitchFamily="34" charset="0"/>
                <a:cs typeface="Calibri Light" panose="020F0302020204030204" pitchFamily="34" charset="0"/>
              </a:rPr>
              <a:t> </a:t>
            </a:r>
          </a:p>
          <a:p>
            <a:pPr>
              <a:buFont typeface="Arial" panose="020B0604020202020204" pitchFamily="34" charset="0"/>
              <a:buChar char="•"/>
            </a:pPr>
            <a:r>
              <a:rPr lang="en-GB" sz="1600" b="1">
                <a:latin typeface="Calibri Light" panose="020F0302020204030204" pitchFamily="34" charset="0"/>
                <a:ea typeface="Calibri Light" panose="020F0302020204030204" pitchFamily="34" charset="0"/>
                <a:cs typeface="Calibri Light" panose="020F0302020204030204" pitchFamily="34" charset="0"/>
              </a:rPr>
              <a:t>Spend time with friends</a:t>
            </a:r>
            <a:r>
              <a:rPr lang="en-GB" sz="1600">
                <a:latin typeface="Calibri Light" panose="020F0302020204030204" pitchFamily="34" charset="0"/>
                <a:ea typeface="Calibri Light" panose="020F0302020204030204" pitchFamily="34" charset="0"/>
                <a:cs typeface="Calibri Light" panose="020F0302020204030204" pitchFamily="34" charset="0"/>
              </a:rPr>
              <a:t> and build positive relationships. </a:t>
            </a:r>
          </a:p>
          <a:p>
            <a:endParaRPr lang="en-GB" sz="1600">
              <a:latin typeface="Calibri Light" panose="020F0302020204030204" pitchFamily="34" charset="0"/>
              <a:ea typeface="Calibri Light" panose="020F0302020204030204" pitchFamily="34" charset="0"/>
              <a:cs typeface="Calibri Light" panose="020F0302020204030204" pitchFamily="34" charset="0"/>
            </a:endParaRPr>
          </a:p>
          <a:p>
            <a:pPr>
              <a:buFont typeface="Arial" panose="020B0604020202020204" pitchFamily="34" charset="0"/>
              <a:buChar char="•"/>
            </a:pPr>
            <a:r>
              <a:rPr lang="en-GB" sz="1600" b="1">
                <a:latin typeface="Calibri Light" panose="020F0302020204030204" pitchFamily="34" charset="0"/>
                <a:ea typeface="Calibri Light" panose="020F0302020204030204" pitchFamily="34" charset="0"/>
                <a:cs typeface="Calibri Light" panose="020F0302020204030204" pitchFamily="34" charset="0"/>
              </a:rPr>
              <a:t>Learn new skills</a:t>
            </a:r>
            <a:r>
              <a:rPr lang="en-GB" sz="1600">
                <a:latin typeface="Calibri Light" panose="020F0302020204030204" pitchFamily="34" charset="0"/>
                <a:ea typeface="Calibri Light" panose="020F0302020204030204" pitchFamily="34" charset="0"/>
                <a:cs typeface="Calibri Light" panose="020F0302020204030204" pitchFamily="34" charset="0"/>
              </a:rPr>
              <a:t> that develop their confidence and broaden their experiences. </a:t>
            </a:r>
          </a:p>
          <a:p>
            <a:endParaRPr lang="en-GB" sz="1600">
              <a:latin typeface="Calibri Light" panose="020F0302020204030204" pitchFamily="34" charset="0"/>
              <a:ea typeface="Calibri Light" panose="020F0302020204030204" pitchFamily="34" charset="0"/>
              <a:cs typeface="Calibri Light" panose="020F0302020204030204" pitchFamily="34" charset="0"/>
            </a:endParaRPr>
          </a:p>
          <a:p>
            <a:pPr>
              <a:buFont typeface="Arial" panose="020B0604020202020204" pitchFamily="34" charset="0"/>
              <a:buChar char="•"/>
            </a:pPr>
            <a:r>
              <a:rPr lang="en-GB" sz="1600" b="1">
                <a:latin typeface="Calibri Light" panose="020F0302020204030204" pitchFamily="34" charset="0"/>
                <a:ea typeface="Calibri Light" panose="020F0302020204030204" pitchFamily="34" charset="0"/>
                <a:cs typeface="Calibri Light" panose="020F0302020204030204" pitchFamily="34" charset="0"/>
              </a:rPr>
              <a:t>Keep active</a:t>
            </a:r>
            <a:r>
              <a:rPr lang="en-GB" sz="1600">
                <a:latin typeface="Calibri Light" panose="020F0302020204030204" pitchFamily="34" charset="0"/>
                <a:ea typeface="Calibri Light" panose="020F0302020204030204" pitchFamily="34" charset="0"/>
                <a:cs typeface="Calibri Light" panose="020F0302020204030204" pitchFamily="34" charset="0"/>
              </a:rPr>
              <a:t>, supporting their physical and mental wellbeing.</a:t>
            </a:r>
            <a:endParaRPr kumimoji="0" lang="en-US" altLang="en-US" sz="1600" b="0" i="0" u="none" strike="noStrike" cap="none" normalizeH="0" baseline="0">
              <a:ln>
                <a:noFill/>
              </a:ln>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 name="Picture 9">
            <a:extLst>
              <a:ext uri="{FF2B5EF4-FFF2-40B4-BE49-F238E27FC236}">
                <a16:creationId xmlns:a16="http://schemas.microsoft.com/office/drawing/2014/main" id="{C822BEFF-9EA0-4E30-80B7-7493B6D16D03}"/>
              </a:ext>
            </a:extLst>
          </p:cNvPr>
          <p:cNvPicPr>
            <a:picLocks noChangeAspect="1"/>
          </p:cNvPicPr>
          <p:nvPr/>
        </p:nvPicPr>
        <p:blipFill>
          <a:blip r:embed="rId3"/>
          <a:stretch>
            <a:fillRect/>
          </a:stretch>
        </p:blipFill>
        <p:spPr>
          <a:xfrm>
            <a:off x="5975921" y="1049593"/>
            <a:ext cx="2553056" cy="3209140"/>
          </a:xfrm>
          <a:prstGeom prst="rect">
            <a:avLst/>
          </a:prstGeom>
        </p:spPr>
      </p:pic>
      <p:pic>
        <p:nvPicPr>
          <p:cNvPr id="13" name="Picture 12">
            <a:extLst>
              <a:ext uri="{FF2B5EF4-FFF2-40B4-BE49-F238E27FC236}">
                <a16:creationId xmlns:a16="http://schemas.microsoft.com/office/drawing/2014/main" id="{64DAE5C2-9DBC-4BA2-BE8D-5B85D6822E9B}"/>
              </a:ext>
            </a:extLst>
          </p:cNvPr>
          <p:cNvPicPr>
            <a:picLocks noChangeAspect="1"/>
          </p:cNvPicPr>
          <p:nvPr/>
        </p:nvPicPr>
        <p:blipFill>
          <a:blip r:embed="rId4"/>
          <a:stretch>
            <a:fillRect/>
          </a:stretch>
        </p:blipFill>
        <p:spPr>
          <a:xfrm>
            <a:off x="9018500" y="1016050"/>
            <a:ext cx="2758635" cy="3189198"/>
          </a:xfrm>
          <a:prstGeom prst="rect">
            <a:avLst/>
          </a:prstGeom>
        </p:spPr>
      </p:pic>
      <p:pic>
        <p:nvPicPr>
          <p:cNvPr id="16" name="Picture 15">
            <a:extLst>
              <a:ext uri="{FF2B5EF4-FFF2-40B4-BE49-F238E27FC236}">
                <a16:creationId xmlns:a16="http://schemas.microsoft.com/office/drawing/2014/main" id="{AF1A64AE-B4DB-4E27-9FCD-E75462B6D2F3}"/>
              </a:ext>
            </a:extLst>
          </p:cNvPr>
          <p:cNvPicPr>
            <a:picLocks noChangeAspect="1"/>
          </p:cNvPicPr>
          <p:nvPr/>
        </p:nvPicPr>
        <p:blipFill>
          <a:blip r:embed="rId5"/>
          <a:stretch>
            <a:fillRect/>
          </a:stretch>
        </p:blipFill>
        <p:spPr>
          <a:xfrm>
            <a:off x="6599553" y="4005242"/>
            <a:ext cx="4479293" cy="2295054"/>
          </a:xfrm>
          <a:prstGeom prst="rect">
            <a:avLst/>
          </a:prstGeom>
        </p:spPr>
      </p:pic>
    </p:spTree>
    <p:extLst>
      <p:ext uri="{BB962C8B-B14F-4D97-AF65-F5344CB8AC3E}">
        <p14:creationId xmlns:p14="http://schemas.microsoft.com/office/powerpoint/2010/main" val="1686041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78321-2609-E5A5-2C3B-885D854505C2}"/>
              </a:ext>
            </a:extLst>
          </p:cNvPr>
          <p:cNvSpPr>
            <a:spLocks noGrp="1"/>
          </p:cNvSpPr>
          <p:nvPr>
            <p:ph type="ctrTitle"/>
          </p:nvPr>
        </p:nvSpPr>
        <p:spPr/>
        <p:txBody>
          <a:bodyPr/>
          <a:lstStyle/>
          <a:p>
            <a:r>
              <a:rPr lang="en-GB" b="1" u="sng">
                <a:ea typeface="Calibri Light"/>
                <a:cs typeface="Calibri Light"/>
              </a:rPr>
              <a:t>Teaching and Learning at </a:t>
            </a:r>
            <a:br>
              <a:rPr lang="en-GB" b="1" u="sng">
                <a:ea typeface="Calibri Light"/>
                <a:cs typeface="Calibri Light"/>
              </a:rPr>
            </a:br>
            <a:r>
              <a:rPr lang="en-GB" b="1" u="sng">
                <a:ea typeface="Calibri Light"/>
                <a:cs typeface="Calibri Light"/>
              </a:rPr>
              <a:t>The Deanery</a:t>
            </a:r>
            <a:endParaRPr lang="en-GB" b="1">
              <a:ea typeface="Calibri Light" panose="020F0302020204030204"/>
              <a:cs typeface="Calibri Light" panose="020F0302020204030204"/>
            </a:endParaRPr>
          </a:p>
        </p:txBody>
      </p:sp>
      <p:sp>
        <p:nvSpPr>
          <p:cNvPr id="3" name="Subtitle 2">
            <a:extLst>
              <a:ext uri="{FF2B5EF4-FFF2-40B4-BE49-F238E27FC236}">
                <a16:creationId xmlns:a16="http://schemas.microsoft.com/office/drawing/2014/main" id="{B7EE8CE8-C345-AFA3-3F71-2A18997F6D0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17127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a:t>Key Stage 3 Curriculum Model</a:t>
            </a:r>
          </a:p>
        </p:txBody>
      </p:sp>
      <p:graphicFrame>
        <p:nvGraphicFramePr>
          <p:cNvPr id="8" name="Table 7">
            <a:extLst>
              <a:ext uri="{FF2B5EF4-FFF2-40B4-BE49-F238E27FC236}">
                <a16:creationId xmlns:a16="http://schemas.microsoft.com/office/drawing/2014/main" id="{CE16CBD4-AA52-2D57-BF70-EF2562E12786}"/>
              </a:ext>
            </a:extLst>
          </p:cNvPr>
          <p:cNvGraphicFramePr>
            <a:graphicFrameLocks noGrp="1"/>
          </p:cNvGraphicFramePr>
          <p:nvPr>
            <p:extLst>
              <p:ext uri="{D42A27DB-BD31-4B8C-83A1-F6EECF244321}">
                <p14:modId xmlns:p14="http://schemas.microsoft.com/office/powerpoint/2010/main" val="431001655"/>
              </p:ext>
            </p:extLst>
          </p:nvPr>
        </p:nvGraphicFramePr>
        <p:xfrm>
          <a:off x="2095065" y="2851211"/>
          <a:ext cx="8745192" cy="1331398"/>
        </p:xfrm>
        <a:graphic>
          <a:graphicData uri="http://schemas.openxmlformats.org/drawingml/2006/table">
            <a:tbl>
              <a:tblPr bandRow="1">
                <a:tableStyleId>{5C22544A-7EE6-4342-B048-85BDC9FD1C3A}</a:tableStyleId>
              </a:tblPr>
              <a:tblGrid>
                <a:gridCol w="1457532">
                  <a:extLst>
                    <a:ext uri="{9D8B030D-6E8A-4147-A177-3AD203B41FA5}">
                      <a16:colId xmlns:a16="http://schemas.microsoft.com/office/drawing/2014/main" val="2359727010"/>
                    </a:ext>
                  </a:extLst>
                </a:gridCol>
                <a:gridCol w="1457532">
                  <a:extLst>
                    <a:ext uri="{9D8B030D-6E8A-4147-A177-3AD203B41FA5}">
                      <a16:colId xmlns:a16="http://schemas.microsoft.com/office/drawing/2014/main" val="502191294"/>
                    </a:ext>
                  </a:extLst>
                </a:gridCol>
                <a:gridCol w="1457532">
                  <a:extLst>
                    <a:ext uri="{9D8B030D-6E8A-4147-A177-3AD203B41FA5}">
                      <a16:colId xmlns:a16="http://schemas.microsoft.com/office/drawing/2014/main" val="4057588106"/>
                    </a:ext>
                  </a:extLst>
                </a:gridCol>
                <a:gridCol w="1457532">
                  <a:extLst>
                    <a:ext uri="{9D8B030D-6E8A-4147-A177-3AD203B41FA5}">
                      <a16:colId xmlns:a16="http://schemas.microsoft.com/office/drawing/2014/main" val="1211160475"/>
                    </a:ext>
                  </a:extLst>
                </a:gridCol>
                <a:gridCol w="1457532">
                  <a:extLst>
                    <a:ext uri="{9D8B030D-6E8A-4147-A177-3AD203B41FA5}">
                      <a16:colId xmlns:a16="http://schemas.microsoft.com/office/drawing/2014/main" val="531102171"/>
                    </a:ext>
                  </a:extLst>
                </a:gridCol>
                <a:gridCol w="1457532">
                  <a:extLst>
                    <a:ext uri="{9D8B030D-6E8A-4147-A177-3AD203B41FA5}">
                      <a16:colId xmlns:a16="http://schemas.microsoft.com/office/drawing/2014/main" val="656862123"/>
                    </a:ext>
                  </a:extLst>
                </a:gridCol>
              </a:tblGrid>
              <a:tr h="665699">
                <a:tc>
                  <a:txBody>
                    <a:bodyPr/>
                    <a:lstStyle/>
                    <a:p>
                      <a:pPr algn="ctr" fontAlgn="b">
                        <a:buNone/>
                      </a:pPr>
                      <a:r>
                        <a:rPr lang="en-GB" sz="2000">
                          <a:effectLst/>
                          <a:latin typeface="Calibri"/>
                        </a:rPr>
                        <a:t>Maths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buNone/>
                      </a:pPr>
                      <a:r>
                        <a:rPr lang="en-GB" sz="2000">
                          <a:effectLst/>
                          <a:latin typeface="Calibri"/>
                        </a:rPr>
                        <a:t>English</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buNone/>
                      </a:pPr>
                      <a:r>
                        <a:rPr lang="en-GB" sz="2000">
                          <a:effectLst/>
                          <a:latin typeface="Calibri"/>
                        </a:rPr>
                        <a:t>Science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buNone/>
                      </a:pPr>
                      <a:r>
                        <a:rPr lang="en-GB" sz="2000">
                          <a:effectLst/>
                          <a:latin typeface="Calibri"/>
                        </a:rPr>
                        <a:t>RE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r>
                        <a:rPr lang="en-GB" sz="2000">
                          <a:effectLst/>
                          <a:latin typeface="Calibri"/>
                        </a:rPr>
                        <a:t>PE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GB" sz="2000">
                          <a:effectLst/>
                          <a:latin typeface="Calibri"/>
                        </a:rPr>
                        <a:t>PSHE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29500563"/>
                  </a:ext>
                </a:extLst>
              </a:tr>
              <a:tr h="665699">
                <a:tc>
                  <a:txBody>
                    <a:bodyPr/>
                    <a:lstStyle/>
                    <a:p>
                      <a:pPr algn="ctr" fontAlgn="b">
                        <a:buNone/>
                      </a:pPr>
                      <a:r>
                        <a:rPr lang="en-GB" sz="2000">
                          <a:effectLst/>
                          <a:latin typeface="Calibri"/>
                        </a:rPr>
                        <a:t>7</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buNone/>
                      </a:pPr>
                      <a:r>
                        <a:rPr lang="en-GB" sz="2000">
                          <a:effectLst/>
                          <a:latin typeface="Calibri"/>
                        </a:rPr>
                        <a:t>7</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buNone/>
                      </a:pPr>
                      <a:r>
                        <a:rPr lang="en-GB" sz="2000">
                          <a:effectLst/>
                          <a:latin typeface="Calibri"/>
                        </a:rPr>
                        <a:t>6</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buNone/>
                      </a:pPr>
                      <a:r>
                        <a:rPr lang="en-GB" sz="2000">
                          <a:effectLst/>
                          <a:latin typeface="Calibri"/>
                        </a:rPr>
                        <a:t>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r>
                        <a:rPr lang="en-GB" sz="2000">
                          <a:effectLst/>
                          <a:latin typeface="Calibri"/>
                        </a:rPr>
                        <a:t>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GB" sz="1800">
                          <a:effectLst/>
                          <a:latin typeface="Calibri"/>
                        </a:rPr>
                        <a:t>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05047141"/>
                  </a:ext>
                </a:extLst>
              </a:tr>
            </a:tbl>
          </a:graphicData>
        </a:graphic>
      </p:graphicFrame>
      <p:graphicFrame>
        <p:nvGraphicFramePr>
          <p:cNvPr id="10" name="Table 9">
            <a:extLst>
              <a:ext uri="{FF2B5EF4-FFF2-40B4-BE49-F238E27FC236}">
                <a16:creationId xmlns:a16="http://schemas.microsoft.com/office/drawing/2014/main" id="{025AFEAC-96FC-BB45-7D10-F34AEFBBA81A}"/>
              </a:ext>
            </a:extLst>
          </p:cNvPr>
          <p:cNvGraphicFramePr>
            <a:graphicFrameLocks noGrp="1"/>
          </p:cNvGraphicFramePr>
          <p:nvPr>
            <p:extLst>
              <p:ext uri="{D42A27DB-BD31-4B8C-83A1-F6EECF244321}">
                <p14:modId xmlns:p14="http://schemas.microsoft.com/office/powerpoint/2010/main" val="4196331510"/>
              </p:ext>
            </p:extLst>
          </p:nvPr>
        </p:nvGraphicFramePr>
        <p:xfrm>
          <a:off x="1805835" y="4686821"/>
          <a:ext cx="9312424" cy="1607660"/>
        </p:xfrm>
        <a:graphic>
          <a:graphicData uri="http://schemas.openxmlformats.org/drawingml/2006/table">
            <a:tbl>
              <a:tblPr bandRow="1">
                <a:tableStyleId>{5C22544A-7EE6-4342-B048-85BDC9FD1C3A}</a:tableStyleId>
              </a:tblPr>
              <a:tblGrid>
                <a:gridCol w="1164053">
                  <a:extLst>
                    <a:ext uri="{9D8B030D-6E8A-4147-A177-3AD203B41FA5}">
                      <a16:colId xmlns:a16="http://schemas.microsoft.com/office/drawing/2014/main" val="2843911679"/>
                    </a:ext>
                  </a:extLst>
                </a:gridCol>
                <a:gridCol w="1164053">
                  <a:extLst>
                    <a:ext uri="{9D8B030D-6E8A-4147-A177-3AD203B41FA5}">
                      <a16:colId xmlns:a16="http://schemas.microsoft.com/office/drawing/2014/main" val="799443554"/>
                    </a:ext>
                  </a:extLst>
                </a:gridCol>
                <a:gridCol w="1164053">
                  <a:extLst>
                    <a:ext uri="{9D8B030D-6E8A-4147-A177-3AD203B41FA5}">
                      <a16:colId xmlns:a16="http://schemas.microsoft.com/office/drawing/2014/main" val="1874980063"/>
                    </a:ext>
                  </a:extLst>
                </a:gridCol>
                <a:gridCol w="1164053">
                  <a:extLst>
                    <a:ext uri="{9D8B030D-6E8A-4147-A177-3AD203B41FA5}">
                      <a16:colId xmlns:a16="http://schemas.microsoft.com/office/drawing/2014/main" val="3982228762"/>
                    </a:ext>
                  </a:extLst>
                </a:gridCol>
                <a:gridCol w="1164053">
                  <a:extLst>
                    <a:ext uri="{9D8B030D-6E8A-4147-A177-3AD203B41FA5}">
                      <a16:colId xmlns:a16="http://schemas.microsoft.com/office/drawing/2014/main" val="311898608"/>
                    </a:ext>
                  </a:extLst>
                </a:gridCol>
                <a:gridCol w="1164053">
                  <a:extLst>
                    <a:ext uri="{9D8B030D-6E8A-4147-A177-3AD203B41FA5}">
                      <a16:colId xmlns:a16="http://schemas.microsoft.com/office/drawing/2014/main" val="1330209596"/>
                    </a:ext>
                  </a:extLst>
                </a:gridCol>
                <a:gridCol w="1164053">
                  <a:extLst>
                    <a:ext uri="{9D8B030D-6E8A-4147-A177-3AD203B41FA5}">
                      <a16:colId xmlns:a16="http://schemas.microsoft.com/office/drawing/2014/main" val="2547261541"/>
                    </a:ext>
                  </a:extLst>
                </a:gridCol>
                <a:gridCol w="1164053">
                  <a:extLst>
                    <a:ext uri="{9D8B030D-6E8A-4147-A177-3AD203B41FA5}">
                      <a16:colId xmlns:a16="http://schemas.microsoft.com/office/drawing/2014/main" val="4222613200"/>
                    </a:ext>
                  </a:extLst>
                </a:gridCol>
              </a:tblGrid>
              <a:tr h="1026166">
                <a:tc>
                  <a:txBody>
                    <a:bodyPr/>
                    <a:lstStyle/>
                    <a:p>
                      <a:pPr algn="ctr" fontAlgn="b">
                        <a:buNone/>
                      </a:pPr>
                      <a:r>
                        <a:rPr lang="en-GB" sz="2000">
                          <a:effectLst/>
                          <a:latin typeface="Calibri"/>
                        </a:rPr>
                        <a:t>Geography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buNone/>
                      </a:pPr>
                      <a:r>
                        <a:rPr lang="en-GB" sz="2000">
                          <a:effectLst/>
                          <a:latin typeface="Calibri"/>
                        </a:rPr>
                        <a:t>History</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r>
                        <a:rPr lang="en-GB" sz="2000">
                          <a:effectLst/>
                          <a:latin typeface="Calibri"/>
                        </a:rPr>
                        <a:t>Languages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GB" sz="2000">
                          <a:effectLst/>
                          <a:latin typeface="Calibri"/>
                        </a:rPr>
                        <a:t>Drama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buNone/>
                      </a:pPr>
                      <a:r>
                        <a:rPr lang="en-GB" sz="2000">
                          <a:effectLst/>
                          <a:latin typeface="Calibri"/>
                        </a:rPr>
                        <a:t>Music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buNone/>
                      </a:pPr>
                      <a:r>
                        <a:rPr lang="en-GB" sz="2000">
                          <a:effectLst/>
                          <a:latin typeface="Calibri"/>
                        </a:rPr>
                        <a:t>Art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buNone/>
                      </a:pPr>
                      <a:r>
                        <a:rPr lang="en-GB" sz="2000">
                          <a:effectLst/>
                          <a:latin typeface="Calibri"/>
                        </a:rPr>
                        <a:t>Computing</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lvl="0" algn="ctr">
                        <a:buNone/>
                      </a:pPr>
                      <a:r>
                        <a:rPr lang="en-GB" sz="2000">
                          <a:effectLst/>
                          <a:latin typeface="Calibri"/>
                        </a:rPr>
                        <a:t>DT</a:t>
                      </a:r>
                    </a:p>
                  </a:txBody>
                  <a:tcPr marL="9524" marR="9524" marT="9524" anchor="ctr">
                    <a:lnL w="6350">
                      <a:solidFill>
                        <a:srgbClr val="000000"/>
                      </a:solidFill>
                    </a:lnL>
                    <a:lnR w="6350">
                      <a:solidFill>
                        <a:srgbClr val="000000"/>
                      </a:solidFill>
                    </a:lnR>
                    <a:lnT w="6350">
                      <a:solidFill>
                        <a:srgbClr val="000000"/>
                      </a:solidFill>
                    </a:lnT>
                    <a:lnB w="6350">
                      <a:solidFill>
                        <a:srgbClr val="000000"/>
                      </a:solidFill>
                    </a:lnB>
                    <a:solidFill>
                      <a:schemeClr val="accent3">
                        <a:lumMod val="20000"/>
                        <a:lumOff val="80000"/>
                      </a:schemeClr>
                    </a:solidFill>
                  </a:tcPr>
                </a:tc>
                <a:extLst>
                  <a:ext uri="{0D108BD9-81ED-4DB2-BD59-A6C34878D82A}">
                    <a16:rowId xmlns:a16="http://schemas.microsoft.com/office/drawing/2014/main" val="1626344140"/>
                  </a:ext>
                </a:extLst>
              </a:tr>
              <a:tr h="581494">
                <a:tc>
                  <a:txBody>
                    <a:bodyPr/>
                    <a:lstStyle/>
                    <a:p>
                      <a:pPr algn="ctr" fontAlgn="b">
                        <a:buNone/>
                      </a:pPr>
                      <a:r>
                        <a:rPr lang="en-GB" sz="2000">
                          <a:effectLst/>
                          <a:latin typeface="Calibri"/>
                        </a:rPr>
                        <a:t>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buNone/>
                      </a:pPr>
                      <a:r>
                        <a:rPr lang="en-GB" sz="2000">
                          <a:effectLst/>
                          <a:latin typeface="Calibri"/>
                        </a:rPr>
                        <a:t>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buNone/>
                      </a:pPr>
                      <a:r>
                        <a:rPr lang="en-GB" sz="2000">
                          <a:effectLst/>
                          <a:latin typeface="Calibri"/>
                        </a:rPr>
                        <a:t>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en-GB" sz="2000">
                          <a:effectLst/>
                          <a:latin typeface="Calibri"/>
                        </a:rPr>
                        <a:t>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buNone/>
                      </a:pPr>
                      <a:r>
                        <a:rPr lang="en-GB" sz="2000">
                          <a:effectLst/>
                          <a:latin typeface="Calibri"/>
                        </a:rPr>
                        <a:t>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buNone/>
                      </a:pPr>
                      <a:r>
                        <a:rPr lang="en-GB" sz="2000">
                          <a:effectLst/>
                          <a:latin typeface="Calibri"/>
                        </a:rPr>
                        <a:t>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buNone/>
                      </a:pPr>
                      <a:r>
                        <a:rPr lang="en-GB" sz="2000">
                          <a:effectLst/>
                          <a:latin typeface="Calibri"/>
                        </a:rPr>
                        <a:t>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lvl="0" algn="ctr">
                        <a:buNone/>
                      </a:pPr>
                      <a:r>
                        <a:rPr lang="en-GB" sz="2000">
                          <a:effectLst/>
                          <a:latin typeface="Calibri"/>
                        </a:rPr>
                        <a:t>4</a:t>
                      </a:r>
                    </a:p>
                  </a:txBody>
                  <a:tcPr marL="9524" marR="9524" marT="9524" anchor="ctr">
                    <a:lnL w="6350">
                      <a:solidFill>
                        <a:srgbClr val="000000"/>
                      </a:solidFill>
                    </a:lnL>
                    <a:lnR w="6350">
                      <a:solidFill>
                        <a:srgbClr val="000000"/>
                      </a:solidFill>
                    </a:lnR>
                    <a:lnT w="6350">
                      <a:solidFill>
                        <a:srgbClr val="000000"/>
                      </a:solidFill>
                    </a:lnT>
                    <a:lnB w="6350">
                      <a:solidFill>
                        <a:srgbClr val="000000"/>
                      </a:solidFill>
                    </a:lnB>
                    <a:solidFill>
                      <a:schemeClr val="accent3">
                        <a:lumMod val="20000"/>
                        <a:lumOff val="80000"/>
                      </a:schemeClr>
                    </a:solidFill>
                  </a:tcPr>
                </a:tc>
                <a:extLst>
                  <a:ext uri="{0D108BD9-81ED-4DB2-BD59-A6C34878D82A}">
                    <a16:rowId xmlns:a16="http://schemas.microsoft.com/office/drawing/2014/main" val="428059966"/>
                  </a:ext>
                </a:extLst>
              </a:tr>
            </a:tbl>
          </a:graphicData>
        </a:graphic>
      </p:graphicFrame>
      <p:sp>
        <p:nvSpPr>
          <p:cNvPr id="11" name="TextBox 10">
            <a:extLst>
              <a:ext uri="{FF2B5EF4-FFF2-40B4-BE49-F238E27FC236}">
                <a16:creationId xmlns:a16="http://schemas.microsoft.com/office/drawing/2014/main" id="{6BE20454-B148-568E-9068-DDAE6D5AF2B7}"/>
              </a:ext>
            </a:extLst>
          </p:cNvPr>
          <p:cNvSpPr txBox="1"/>
          <p:nvPr/>
        </p:nvSpPr>
        <p:spPr>
          <a:xfrm>
            <a:off x="1465974" y="1750258"/>
            <a:ext cx="85514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At the Deanery we operate a two-week timetable.  </a:t>
            </a:r>
          </a:p>
        </p:txBody>
      </p:sp>
      <p:sp>
        <p:nvSpPr>
          <p:cNvPr id="3" name="TextBox 2">
            <a:extLst>
              <a:ext uri="{FF2B5EF4-FFF2-40B4-BE49-F238E27FC236}">
                <a16:creationId xmlns:a16="http://schemas.microsoft.com/office/drawing/2014/main" id="{C4A65A34-8069-ADA0-B2DE-4200784784A6}"/>
              </a:ext>
            </a:extLst>
          </p:cNvPr>
          <p:cNvSpPr txBox="1"/>
          <p:nvPr/>
        </p:nvSpPr>
        <p:spPr>
          <a:xfrm>
            <a:off x="1465974" y="2401968"/>
            <a:ext cx="85514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The Core Curriculum:</a:t>
            </a:r>
          </a:p>
        </p:txBody>
      </p:sp>
      <p:sp>
        <p:nvSpPr>
          <p:cNvPr id="4" name="TextBox 3">
            <a:extLst>
              <a:ext uri="{FF2B5EF4-FFF2-40B4-BE49-F238E27FC236}">
                <a16:creationId xmlns:a16="http://schemas.microsoft.com/office/drawing/2014/main" id="{678D3EE0-1A4B-FC43-8151-DF175E2EF97D}"/>
              </a:ext>
            </a:extLst>
          </p:cNvPr>
          <p:cNvSpPr txBox="1"/>
          <p:nvPr/>
        </p:nvSpPr>
        <p:spPr>
          <a:xfrm>
            <a:off x="1465974" y="4327020"/>
            <a:ext cx="85514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The KS3 Curriculum:</a:t>
            </a:r>
          </a:p>
        </p:txBody>
      </p:sp>
    </p:spTree>
    <p:extLst>
      <p:ext uri="{BB962C8B-B14F-4D97-AF65-F5344CB8AC3E}">
        <p14:creationId xmlns:p14="http://schemas.microsoft.com/office/powerpoint/2010/main" val="143939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a:t>Teaching and Learning</a:t>
            </a:r>
          </a:p>
        </p:txBody>
      </p:sp>
      <p:sp>
        <p:nvSpPr>
          <p:cNvPr id="3" name="Content Placeholder 2"/>
          <p:cNvSpPr>
            <a:spLocks noGrp="1"/>
          </p:cNvSpPr>
          <p:nvPr>
            <p:ph idx="1"/>
          </p:nvPr>
        </p:nvSpPr>
        <p:spPr>
          <a:xfrm>
            <a:off x="1415844" y="1493948"/>
            <a:ext cx="9937955" cy="5138671"/>
          </a:xfrm>
        </p:spPr>
        <p:txBody>
          <a:bodyPr vert="horz" lIns="91440" tIns="45720" rIns="91440" bIns="45720" rtlCol="0" anchor="t">
            <a:normAutofit fontScale="92500" lnSpcReduction="10000"/>
          </a:bodyPr>
          <a:lstStyle/>
          <a:p>
            <a:pPr>
              <a:lnSpc>
                <a:spcPct val="110000"/>
              </a:lnSpc>
              <a:spcBef>
                <a:spcPts val="0"/>
              </a:spcBef>
            </a:pPr>
            <a:r>
              <a:rPr lang="en-GB" sz="3400"/>
              <a:t>Pupil engagement with school reflects the quality of teaching and learning they experience.</a:t>
            </a:r>
            <a:endParaRPr lang="en-GB" sz="3400">
              <a:ea typeface="Calibri"/>
              <a:cs typeface="Calibri"/>
            </a:endParaRPr>
          </a:p>
          <a:p>
            <a:endParaRPr lang="en-GB"/>
          </a:p>
          <a:p>
            <a:r>
              <a:rPr lang="en-GB" sz="3400"/>
              <a:t>Non-negotiables in lessons.</a:t>
            </a:r>
            <a:endParaRPr lang="en-GB" sz="3400">
              <a:ea typeface="Calibri"/>
              <a:cs typeface="Calibri"/>
            </a:endParaRPr>
          </a:p>
          <a:p>
            <a:pPr lvl="1">
              <a:buFont typeface="Courier New" panose="020B0604020202020204" pitchFamily="34" charset="0"/>
              <a:buChar char="o"/>
            </a:pPr>
            <a:r>
              <a:rPr lang="en-GB" sz="3400">
                <a:ea typeface="Calibri"/>
                <a:cs typeface="Calibri"/>
              </a:rPr>
              <a:t>Do Now and Exit Ticket</a:t>
            </a:r>
          </a:p>
          <a:p>
            <a:pPr lvl="1">
              <a:buFont typeface="Courier New" panose="020B0604020202020204" pitchFamily="34" charset="0"/>
              <a:buChar char="o"/>
            </a:pPr>
            <a:r>
              <a:rPr lang="en-GB" sz="3400">
                <a:ea typeface="Calibri"/>
                <a:cs typeface="Calibri"/>
              </a:rPr>
              <a:t>Mini whiteboards (mini-whiteboard pen)</a:t>
            </a:r>
          </a:p>
          <a:p>
            <a:pPr lvl="1">
              <a:buFont typeface="Courier New" panose="020B0604020202020204" pitchFamily="34" charset="0"/>
              <a:buChar char="o"/>
            </a:pPr>
            <a:r>
              <a:rPr lang="en-GB" sz="3400">
                <a:ea typeface="Calibri"/>
                <a:cs typeface="Calibri"/>
              </a:rPr>
              <a:t>Self and Peer Assessment (purple pen)</a:t>
            </a:r>
          </a:p>
          <a:p>
            <a:pPr lvl="1">
              <a:buFont typeface="Courier New" panose="020B0604020202020204" pitchFamily="34" charset="0"/>
              <a:buChar char="o"/>
            </a:pPr>
            <a:r>
              <a:rPr lang="en-GB" sz="3400">
                <a:ea typeface="Calibri"/>
                <a:cs typeface="Calibri"/>
              </a:rPr>
              <a:t>Independent practice and Silent Solo</a:t>
            </a:r>
          </a:p>
          <a:p>
            <a:pPr lvl="1">
              <a:buFont typeface="Courier New" panose="020B0604020202020204" pitchFamily="34" charset="0"/>
              <a:buChar char="o"/>
            </a:pPr>
            <a:r>
              <a:rPr lang="en-GB" sz="3400">
                <a:ea typeface="Calibri"/>
                <a:cs typeface="Calibri"/>
              </a:rPr>
              <a:t>Checking for Understanding via Cold Call, Show Call, Turn and Talk and Silent Solo.</a:t>
            </a:r>
          </a:p>
          <a:p>
            <a:pPr lvl="1">
              <a:buFont typeface="Courier New" panose="020B0604020202020204" pitchFamily="34" charset="0"/>
              <a:buChar char="o"/>
            </a:pPr>
            <a:r>
              <a:rPr lang="en-GB" sz="3400">
                <a:ea typeface="Calibri"/>
                <a:cs typeface="Calibri"/>
              </a:rPr>
              <a:t>Written Feedback via WWW, HTI and MAC</a:t>
            </a:r>
          </a:p>
          <a:p>
            <a:endParaRPr lang="en-GB">
              <a:ea typeface="Calibri"/>
              <a:cs typeface="Calibri"/>
            </a:endParaRPr>
          </a:p>
        </p:txBody>
      </p:sp>
    </p:spTree>
    <p:extLst>
      <p:ext uri="{BB962C8B-B14F-4D97-AF65-F5344CB8AC3E}">
        <p14:creationId xmlns:p14="http://schemas.microsoft.com/office/powerpoint/2010/main" val="191712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262" y="154729"/>
            <a:ext cx="10515600" cy="1325563"/>
          </a:xfrm>
        </p:spPr>
        <p:txBody>
          <a:bodyPr>
            <a:normAutofit/>
          </a:bodyPr>
          <a:lstStyle/>
          <a:p>
            <a:r>
              <a:rPr lang="en-GB" b="1" u="sng"/>
              <a:t>Homework</a:t>
            </a:r>
          </a:p>
        </p:txBody>
      </p:sp>
      <p:sp>
        <p:nvSpPr>
          <p:cNvPr id="5" name="TextBox 4"/>
          <p:cNvSpPr txBox="1"/>
          <p:nvPr/>
        </p:nvSpPr>
        <p:spPr>
          <a:xfrm>
            <a:off x="1076715" y="1061403"/>
            <a:ext cx="10750507" cy="646331"/>
          </a:xfrm>
          <a:prstGeom prst="rect">
            <a:avLst/>
          </a:prstGeom>
          <a:noFill/>
        </p:spPr>
        <p:txBody>
          <a:bodyPr wrap="square" rtlCol="0">
            <a:spAutoFit/>
          </a:bodyPr>
          <a:lstStyle/>
          <a:p>
            <a:pPr algn="ctr"/>
            <a:r>
              <a:rPr lang="en-GB" sz="3600"/>
              <a:t>Homework is set on-line through Arbor</a:t>
            </a:r>
          </a:p>
        </p:txBody>
      </p:sp>
      <p:sp>
        <p:nvSpPr>
          <p:cNvPr id="3" name="TextBox 2">
            <a:extLst>
              <a:ext uri="{FF2B5EF4-FFF2-40B4-BE49-F238E27FC236}">
                <a16:creationId xmlns:a16="http://schemas.microsoft.com/office/drawing/2014/main" id="{F743D93B-E666-A5D7-8797-B6587ED9B27E}"/>
              </a:ext>
            </a:extLst>
          </p:cNvPr>
          <p:cNvSpPr txBox="1"/>
          <p:nvPr/>
        </p:nvSpPr>
        <p:spPr>
          <a:xfrm>
            <a:off x="1565082" y="4916969"/>
            <a:ext cx="978176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-A weekly homework club will be running next year for students to support with homework completion.</a:t>
            </a:r>
          </a:p>
          <a:p>
            <a:r>
              <a:rPr lang="en-GB">
                <a:ea typeface="Calibri"/>
                <a:cs typeface="Calibri"/>
              </a:rPr>
              <a:t>-Failure to submit homework will lead to a 30-minute afterschool detention (to support with the completion of the homework).  </a:t>
            </a:r>
          </a:p>
        </p:txBody>
      </p:sp>
      <p:graphicFrame>
        <p:nvGraphicFramePr>
          <p:cNvPr id="6" name="Table 5">
            <a:extLst>
              <a:ext uri="{FF2B5EF4-FFF2-40B4-BE49-F238E27FC236}">
                <a16:creationId xmlns:a16="http://schemas.microsoft.com/office/drawing/2014/main" id="{2D8F19B0-D9D4-E4E4-5363-C8C43D4B3C1C}"/>
              </a:ext>
            </a:extLst>
          </p:cNvPr>
          <p:cNvGraphicFramePr>
            <a:graphicFrameLocks noGrp="1"/>
          </p:cNvGraphicFramePr>
          <p:nvPr>
            <p:extLst>
              <p:ext uri="{D42A27DB-BD31-4B8C-83A1-F6EECF244321}">
                <p14:modId xmlns:p14="http://schemas.microsoft.com/office/powerpoint/2010/main" val="2110861132"/>
              </p:ext>
            </p:extLst>
          </p:nvPr>
        </p:nvGraphicFramePr>
        <p:xfrm>
          <a:off x="2225040" y="1808480"/>
          <a:ext cx="8441568" cy="2526030"/>
        </p:xfrm>
        <a:graphic>
          <a:graphicData uri="http://schemas.openxmlformats.org/drawingml/2006/table">
            <a:tbl>
              <a:tblPr bandRow="1">
                <a:tableStyleId>{5C22544A-7EE6-4342-B048-85BDC9FD1C3A}</a:tableStyleId>
              </a:tblPr>
              <a:tblGrid>
                <a:gridCol w="998017">
                  <a:extLst>
                    <a:ext uri="{9D8B030D-6E8A-4147-A177-3AD203B41FA5}">
                      <a16:colId xmlns:a16="http://schemas.microsoft.com/office/drawing/2014/main" val="381949482"/>
                    </a:ext>
                  </a:extLst>
                </a:gridCol>
                <a:gridCol w="1684155">
                  <a:extLst>
                    <a:ext uri="{9D8B030D-6E8A-4147-A177-3AD203B41FA5}">
                      <a16:colId xmlns:a16="http://schemas.microsoft.com/office/drawing/2014/main" val="1185447242"/>
                    </a:ext>
                  </a:extLst>
                </a:gridCol>
                <a:gridCol w="1309899">
                  <a:extLst>
                    <a:ext uri="{9D8B030D-6E8A-4147-A177-3AD203B41FA5}">
                      <a16:colId xmlns:a16="http://schemas.microsoft.com/office/drawing/2014/main" val="2811878214"/>
                    </a:ext>
                  </a:extLst>
                </a:gridCol>
                <a:gridCol w="1580195">
                  <a:extLst>
                    <a:ext uri="{9D8B030D-6E8A-4147-A177-3AD203B41FA5}">
                      <a16:colId xmlns:a16="http://schemas.microsoft.com/office/drawing/2014/main" val="703837970"/>
                    </a:ext>
                  </a:extLst>
                </a:gridCol>
                <a:gridCol w="1455443">
                  <a:extLst>
                    <a:ext uri="{9D8B030D-6E8A-4147-A177-3AD203B41FA5}">
                      <a16:colId xmlns:a16="http://schemas.microsoft.com/office/drawing/2014/main" val="3694836485"/>
                    </a:ext>
                  </a:extLst>
                </a:gridCol>
                <a:gridCol w="1413859">
                  <a:extLst>
                    <a:ext uri="{9D8B030D-6E8A-4147-A177-3AD203B41FA5}">
                      <a16:colId xmlns:a16="http://schemas.microsoft.com/office/drawing/2014/main" val="1133152441"/>
                    </a:ext>
                  </a:extLst>
                </a:gridCol>
              </a:tblGrid>
              <a:tr h="223520">
                <a:tc gridSpan="6">
                  <a:txBody>
                    <a:bodyPr/>
                    <a:lstStyle/>
                    <a:p>
                      <a:pPr algn="ctr" fontAlgn="b">
                        <a:buNone/>
                      </a:pPr>
                      <a:r>
                        <a:rPr lang="en-GB" sz="1800" b="1" u="sng">
                          <a:effectLst/>
                          <a:latin typeface="Aptos Narrow"/>
                        </a:rPr>
                        <a:t>The Deanery CE Academy Homework Timetable</a:t>
                      </a:r>
                    </a:p>
                  </a:txBody>
                  <a:tcPr marL="9525" marR="9525" marT="9525" anchor="b">
                    <a:lnL>
                      <a:noFill/>
                    </a:lnL>
                    <a:lnR>
                      <a:noFill/>
                    </a:lnR>
                    <a:lnT>
                      <a:noFill/>
                    </a:lnT>
                    <a:lnB>
                      <a:noFill/>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55201783"/>
                  </a:ext>
                </a:extLst>
              </a:tr>
              <a:tr h="190500">
                <a:tc>
                  <a:txBody>
                    <a:bodyPr/>
                    <a:lstStyle/>
                    <a:p>
                      <a:pPr algn="ctr" fontAlgn="b">
                        <a:buNone/>
                      </a:pPr>
                      <a:endParaRPr lang="en-GB" sz="1800" b="1" u="sng">
                        <a:effectLst/>
                        <a:latin typeface="Aptos Narrow"/>
                      </a:endParaRPr>
                    </a:p>
                  </a:txBody>
                  <a:tcPr marL="9525" marR="9525" marT="9525" anchor="b">
                    <a:lnL>
                      <a:noFill/>
                    </a:lnL>
                    <a:lnR>
                      <a:noFill/>
                    </a:lnR>
                    <a:lnT>
                      <a:noFill/>
                    </a:lnT>
                    <a:lnB>
                      <a:noFill/>
                    </a:lnB>
                    <a:noFill/>
                  </a:tcPr>
                </a:tc>
                <a:tc>
                  <a:txBody>
                    <a:bodyPr/>
                    <a:lstStyle/>
                    <a:p>
                      <a:pPr algn="ctr" fontAlgn="b">
                        <a:buNone/>
                      </a:pPr>
                      <a:endParaRPr lang="en-GB" sz="1800" b="1" u="sng">
                        <a:effectLst/>
                        <a:latin typeface="Aptos Narrow"/>
                      </a:endParaRPr>
                    </a:p>
                  </a:txBody>
                  <a:tcPr marL="9525" marR="9525" marT="9525" anchor="b">
                    <a:lnL>
                      <a:noFill/>
                    </a:lnL>
                    <a:lnR>
                      <a:noFill/>
                    </a:lnR>
                    <a:lnT>
                      <a:noFill/>
                    </a:lnT>
                    <a:lnB>
                      <a:noFill/>
                    </a:lnB>
                    <a:noFill/>
                  </a:tcPr>
                </a:tc>
                <a:tc>
                  <a:txBody>
                    <a:bodyPr/>
                    <a:lstStyle/>
                    <a:p>
                      <a:pPr algn="ctr" fontAlgn="b">
                        <a:buNone/>
                      </a:pPr>
                      <a:endParaRPr lang="en-GB" sz="1800" b="1" u="sng">
                        <a:effectLst/>
                        <a:latin typeface="Aptos Narrow"/>
                      </a:endParaRPr>
                    </a:p>
                  </a:txBody>
                  <a:tcPr marL="9525" marR="9525" marT="9525" anchor="b">
                    <a:lnL>
                      <a:noFill/>
                    </a:lnL>
                    <a:lnR>
                      <a:noFill/>
                    </a:lnR>
                    <a:lnT>
                      <a:noFill/>
                    </a:lnT>
                    <a:lnB>
                      <a:noFill/>
                    </a:lnB>
                    <a:noFill/>
                  </a:tcPr>
                </a:tc>
                <a:tc>
                  <a:txBody>
                    <a:bodyPr/>
                    <a:lstStyle/>
                    <a:p>
                      <a:pPr algn="ctr" fontAlgn="b">
                        <a:buNone/>
                      </a:pPr>
                      <a:endParaRPr lang="en-GB" sz="1800" b="1" u="sng">
                        <a:effectLst/>
                        <a:latin typeface="Aptos Narrow"/>
                      </a:endParaRPr>
                    </a:p>
                  </a:txBody>
                  <a:tcPr marL="9525" marR="9525" marT="9525" anchor="b">
                    <a:lnL>
                      <a:noFill/>
                    </a:lnL>
                    <a:lnR>
                      <a:noFill/>
                    </a:lnR>
                    <a:lnT>
                      <a:noFill/>
                    </a:lnT>
                    <a:lnB>
                      <a:noFill/>
                    </a:lnB>
                    <a:noFill/>
                  </a:tcPr>
                </a:tc>
                <a:tc>
                  <a:txBody>
                    <a:bodyPr/>
                    <a:lstStyle/>
                    <a:p>
                      <a:pPr algn="ctr" fontAlgn="b">
                        <a:buNone/>
                      </a:pPr>
                      <a:endParaRPr lang="en-GB" sz="1800" b="1" u="sng">
                        <a:effectLst/>
                        <a:latin typeface="Aptos Narrow"/>
                      </a:endParaRPr>
                    </a:p>
                  </a:txBody>
                  <a:tcPr marL="9525" marR="9525" marT="9525" anchor="b">
                    <a:lnL>
                      <a:noFill/>
                    </a:lnL>
                    <a:lnR>
                      <a:noFill/>
                    </a:lnR>
                    <a:lnT>
                      <a:noFill/>
                    </a:lnT>
                    <a:lnB>
                      <a:noFill/>
                    </a:lnB>
                    <a:noFill/>
                  </a:tcPr>
                </a:tc>
                <a:tc>
                  <a:txBody>
                    <a:bodyPr/>
                    <a:lstStyle/>
                    <a:p>
                      <a:pPr algn="ctr" fontAlgn="b">
                        <a:buNone/>
                      </a:pPr>
                      <a:endParaRPr lang="en-GB" sz="1800" b="1" u="sng">
                        <a:effectLst/>
                        <a:latin typeface="Aptos Narrow"/>
                      </a:endParaRPr>
                    </a:p>
                  </a:txBody>
                  <a:tcPr marL="9525" marR="9525" marT="9525" anchor="b">
                    <a:lnL>
                      <a:noFill/>
                    </a:lnL>
                    <a:lnR>
                      <a:noFill/>
                    </a:lnR>
                    <a:lnT>
                      <a:noFill/>
                    </a:lnT>
                    <a:lnB>
                      <a:noFill/>
                    </a:lnB>
                    <a:noFill/>
                  </a:tcPr>
                </a:tc>
                <a:extLst>
                  <a:ext uri="{0D108BD9-81ED-4DB2-BD59-A6C34878D82A}">
                    <a16:rowId xmlns:a16="http://schemas.microsoft.com/office/drawing/2014/main" val="2567397937"/>
                  </a:ext>
                </a:extLst>
              </a:tr>
              <a:tr h="190500">
                <a:tc gridSpan="6">
                  <a:txBody>
                    <a:bodyPr/>
                    <a:lstStyle/>
                    <a:p>
                      <a:pPr algn="ctr" fontAlgn="b">
                        <a:buNone/>
                      </a:pPr>
                      <a:r>
                        <a:rPr lang="en-GB" sz="1800">
                          <a:effectLst/>
                          <a:latin typeface="Aptos Narrow"/>
                        </a:rPr>
                        <a:t>The table below indicates the day of each week that Homework will be set for each subject. </a:t>
                      </a:r>
                    </a:p>
                  </a:txBody>
                  <a:tcPr marL="9525" marR="9525" marT="9525" anchor="b">
                    <a:lnL>
                      <a:noFill/>
                    </a:lnL>
                    <a:lnR>
                      <a:noFill/>
                    </a:lnR>
                    <a:lnT>
                      <a:noFill/>
                    </a:lnT>
                    <a:lnB>
                      <a:noFill/>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0231030"/>
                  </a:ext>
                </a:extLst>
              </a:tr>
              <a:tr h="190500">
                <a:tc>
                  <a:txBody>
                    <a:bodyPr/>
                    <a:lstStyle/>
                    <a:p>
                      <a:pPr fontAlgn="b">
                        <a:buNone/>
                      </a:pPr>
                      <a:endParaRPr lang="en-GB" sz="1800">
                        <a:effectLst/>
                        <a:latin typeface="Aptos Narrow"/>
                      </a:endParaRP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fontAlgn="b">
                        <a:buNone/>
                      </a:pPr>
                      <a:endParaRPr lang="en-GB" sz="1800">
                        <a:effectLst/>
                        <a:latin typeface="Aptos Narrow"/>
                      </a:endParaRP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fontAlgn="b">
                        <a:buNone/>
                      </a:pPr>
                      <a:endParaRPr lang="en-GB" sz="1800">
                        <a:effectLst/>
                        <a:latin typeface="Aptos Narrow"/>
                      </a:endParaRP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fontAlgn="b">
                        <a:buNone/>
                      </a:pPr>
                      <a:endParaRPr lang="en-GB" sz="1800">
                        <a:effectLst/>
                        <a:latin typeface="Aptos Narrow"/>
                      </a:endParaRP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fontAlgn="b">
                        <a:buNone/>
                      </a:pPr>
                      <a:endParaRPr lang="en-GB" sz="1800">
                        <a:effectLst/>
                        <a:latin typeface="Aptos Narrow"/>
                      </a:endParaRP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fontAlgn="b">
                        <a:buNone/>
                      </a:pPr>
                      <a:endParaRPr lang="en-GB" sz="1800">
                        <a:effectLst/>
                        <a:latin typeface="Aptos Narrow"/>
                      </a:endParaRPr>
                    </a:p>
                  </a:txBody>
                  <a:tcPr marL="9525" marR="9525" marT="9525"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1215942"/>
                  </a:ext>
                </a:extLst>
              </a:tr>
              <a:tr h="219075">
                <a:tc>
                  <a:txBody>
                    <a:bodyPr/>
                    <a:lstStyle/>
                    <a:p>
                      <a:pPr algn="ctr" fontAlgn="b">
                        <a:buNone/>
                      </a:pPr>
                      <a:endParaRPr lang="en-GB" sz="1800">
                        <a:effectLst/>
                        <a:latin typeface="Aptos"/>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GB" sz="1800" b="1">
                          <a:effectLst/>
                          <a:latin typeface="inherit"/>
                        </a:rPr>
                        <a:t>Monday</a:t>
                      </a:r>
                    </a:p>
                  </a:txBody>
                  <a:tcPr marL="9525" marR="9525" marT="9525"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GB" sz="1800" b="1">
                          <a:effectLst/>
                          <a:latin typeface="inherit"/>
                        </a:rPr>
                        <a:t>Tuesday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GB" sz="1800" b="1">
                          <a:effectLst/>
                          <a:latin typeface="inherit"/>
                        </a:rPr>
                        <a:t>Wednesday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GB" sz="1800" b="1">
                          <a:effectLst/>
                          <a:latin typeface="inherit"/>
                        </a:rPr>
                        <a:t>Thursday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GB" sz="1800" b="1">
                          <a:effectLst/>
                          <a:latin typeface="inherit"/>
                        </a:rPr>
                        <a:t>Friday</a:t>
                      </a:r>
                    </a:p>
                  </a:txBody>
                  <a:tcPr marL="9525" marR="9525" marT="9525"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2512075"/>
                  </a:ext>
                </a:extLst>
              </a:tr>
              <a:tr h="0">
                <a:tc>
                  <a:txBody>
                    <a:bodyPr/>
                    <a:lstStyle/>
                    <a:p>
                      <a:pPr algn="ctr" fontAlgn="ctr">
                        <a:buNone/>
                      </a:pPr>
                      <a:r>
                        <a:rPr lang="en-GB" sz="1800" b="1">
                          <a:effectLst/>
                          <a:latin typeface="Aptos"/>
                        </a:rPr>
                        <a:t>KS3</a:t>
                      </a:r>
                    </a:p>
                  </a:txBody>
                  <a:tcPr marL="9525" marR="9525" marT="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GB" sz="1800">
                          <a:effectLst/>
                          <a:latin typeface="Aptos"/>
                        </a:rPr>
                        <a:t>Humanities (Geography, History or RE)</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GB" sz="1800">
                          <a:effectLst/>
                          <a:latin typeface="Aptos"/>
                        </a:rPr>
                        <a:t>Science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GB" sz="1800">
                          <a:effectLst/>
                          <a:latin typeface="Aptos"/>
                        </a:rPr>
                        <a:t>Maths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GB" sz="1800">
                          <a:effectLst/>
                          <a:latin typeface="Aptos"/>
                        </a:rPr>
                        <a:t>English</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n-GB" sz="1800">
                          <a:effectLst/>
                          <a:latin typeface="Aptos"/>
                        </a:rPr>
                        <a:t>Performing Arts / MFL</a:t>
                      </a:r>
                    </a:p>
                  </a:txBody>
                  <a:tcPr marL="9525" marR="9525" marT="9525"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2303455"/>
                  </a:ext>
                </a:extLst>
              </a:tr>
            </a:tbl>
          </a:graphicData>
        </a:graphic>
      </p:graphicFrame>
      <p:graphicFrame>
        <p:nvGraphicFramePr>
          <p:cNvPr id="8" name="Table 7">
            <a:extLst>
              <a:ext uri="{FF2B5EF4-FFF2-40B4-BE49-F238E27FC236}">
                <a16:creationId xmlns:a16="http://schemas.microsoft.com/office/drawing/2014/main" id="{CD7F64B8-F2E8-AC91-CC81-6A071F4381D4}"/>
              </a:ext>
            </a:extLst>
          </p:cNvPr>
          <p:cNvGraphicFramePr>
            <a:graphicFrameLocks noGrp="1"/>
          </p:cNvGraphicFramePr>
          <p:nvPr>
            <p:extLst>
              <p:ext uri="{D42A27DB-BD31-4B8C-83A1-F6EECF244321}">
                <p14:modId xmlns:p14="http://schemas.microsoft.com/office/powerpoint/2010/main" val="1480140062"/>
              </p:ext>
            </p:extLst>
          </p:nvPr>
        </p:nvGraphicFramePr>
        <p:xfrm>
          <a:off x="3873501" y="4498657"/>
          <a:ext cx="5156198" cy="421005"/>
        </p:xfrm>
        <a:graphic>
          <a:graphicData uri="http://schemas.openxmlformats.org/drawingml/2006/table">
            <a:tbl>
              <a:tblPr bandRow="1">
                <a:tableStyleId>{5C22544A-7EE6-4342-B048-85BDC9FD1C3A}</a:tableStyleId>
              </a:tblPr>
              <a:tblGrid>
                <a:gridCol w="5156198">
                  <a:extLst>
                    <a:ext uri="{9D8B030D-6E8A-4147-A177-3AD203B41FA5}">
                      <a16:colId xmlns:a16="http://schemas.microsoft.com/office/drawing/2014/main" val="609881350"/>
                    </a:ext>
                  </a:extLst>
                </a:gridCol>
              </a:tblGrid>
              <a:tr h="390525">
                <a:tc>
                  <a:txBody>
                    <a:bodyPr/>
                    <a:lstStyle/>
                    <a:p>
                      <a:pPr algn="ctr" fontAlgn="b">
                        <a:buNone/>
                      </a:pPr>
                      <a:r>
                        <a:rPr lang="en-GB" sz="1200">
                          <a:effectLst/>
                          <a:latin typeface="Aptos"/>
                        </a:rPr>
                        <a:t>*Creative Arts (DT, Food, Art) - will set homework in a more ad/hoc manner to suit the needs of the course.</a:t>
                      </a:r>
                    </a:p>
                  </a:txBody>
                  <a:tcPr marL="9525" marR="9525" marT="9525" anchor="b">
                    <a:lnL>
                      <a:noFill/>
                    </a:lnL>
                    <a:lnR>
                      <a:noFill/>
                    </a:lnR>
                    <a:lnT>
                      <a:noFill/>
                    </a:lnT>
                    <a:lnB>
                      <a:noFill/>
                    </a:lnB>
                    <a:solidFill>
                      <a:srgbClr val="FFFFFF"/>
                    </a:solidFill>
                  </a:tcPr>
                </a:tc>
                <a:extLst>
                  <a:ext uri="{0D108BD9-81ED-4DB2-BD59-A6C34878D82A}">
                    <a16:rowId xmlns:a16="http://schemas.microsoft.com/office/drawing/2014/main" val="1848175141"/>
                  </a:ext>
                </a:extLst>
              </a:tr>
            </a:tbl>
          </a:graphicData>
        </a:graphic>
      </p:graphicFrame>
    </p:spTree>
    <p:extLst>
      <p:ext uri="{BB962C8B-B14F-4D97-AF65-F5344CB8AC3E}">
        <p14:creationId xmlns:p14="http://schemas.microsoft.com/office/powerpoint/2010/main" val="141533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00C8-881A-4159-7059-6F30F407E028}"/>
              </a:ext>
            </a:extLst>
          </p:cNvPr>
          <p:cNvSpPr>
            <a:spLocks noGrp="1"/>
          </p:cNvSpPr>
          <p:nvPr>
            <p:ph type="title"/>
          </p:nvPr>
        </p:nvSpPr>
        <p:spPr>
          <a:xfrm>
            <a:off x="1202094" y="257968"/>
            <a:ext cx="9056915" cy="788535"/>
          </a:xfrm>
        </p:spPr>
        <p:txBody>
          <a:bodyPr>
            <a:normAutofit/>
          </a:bodyPr>
          <a:lstStyle/>
          <a:p>
            <a:r>
              <a:rPr lang="en-US" sz="3600">
                <a:solidFill>
                  <a:srgbClr val="292668"/>
                </a:solidFill>
                <a:latin typeface="Poppins"/>
                <a:cs typeface="Poppins"/>
              </a:rPr>
              <a:t>Outstanding Academic Achievement</a:t>
            </a:r>
            <a:endParaRPr lang="en-US"/>
          </a:p>
        </p:txBody>
      </p:sp>
      <p:sp>
        <p:nvSpPr>
          <p:cNvPr id="3" name="Content Placeholder 2">
            <a:extLst>
              <a:ext uri="{FF2B5EF4-FFF2-40B4-BE49-F238E27FC236}">
                <a16:creationId xmlns:a16="http://schemas.microsoft.com/office/drawing/2014/main" id="{35EA4123-5A64-DFD7-EBDA-24E6F7DB4038}"/>
              </a:ext>
            </a:extLst>
          </p:cNvPr>
          <p:cNvSpPr>
            <a:spLocks noGrp="1"/>
          </p:cNvSpPr>
          <p:nvPr>
            <p:ph idx="1"/>
          </p:nvPr>
        </p:nvSpPr>
        <p:spPr>
          <a:xfrm>
            <a:off x="1202094" y="1297158"/>
            <a:ext cx="10515600" cy="2137909"/>
          </a:xfrm>
        </p:spPr>
        <p:txBody>
          <a:bodyPr vert="horz" lIns="91440" tIns="45720" rIns="91440" bIns="45720" rtlCol="0" anchor="t">
            <a:normAutofit/>
          </a:bodyPr>
          <a:lstStyle/>
          <a:p>
            <a:r>
              <a:rPr lang="en-US" sz="1800">
                <a:solidFill>
                  <a:srgbClr val="292668"/>
                </a:solidFill>
                <a:ea typeface="Calibri"/>
                <a:cs typeface="Calibri"/>
              </a:rPr>
              <a:t>This summer, our students celebrated excellent GCSE results. The headline figures below for our core subjects are testament to the hard work of our students, the dedication of our staff, and the supportive environment we foster. </a:t>
            </a:r>
            <a:endParaRPr lang="en-US">
              <a:ea typeface="Calibri" panose="020F0502020204030204"/>
              <a:cs typeface="Calibri" panose="020F0502020204030204"/>
            </a:endParaRPr>
          </a:p>
          <a:p>
            <a:r>
              <a:rPr lang="en-US" sz="1800">
                <a:latin typeface="Arial"/>
                <a:cs typeface="Arial"/>
              </a:rPr>
              <a:t>•</a:t>
            </a:r>
            <a:r>
              <a:rPr lang="en-US" sz="1800">
                <a:solidFill>
                  <a:srgbClr val="292668"/>
                </a:solidFill>
                <a:ea typeface="Calibri"/>
                <a:cs typeface="Calibri"/>
              </a:rPr>
              <a:t>71% of students achieved Grade 4 or above in both English and </a:t>
            </a:r>
            <a:r>
              <a:rPr lang="en-US" sz="1800" err="1">
                <a:solidFill>
                  <a:srgbClr val="292668"/>
                </a:solidFill>
                <a:ea typeface="Calibri"/>
                <a:cs typeface="Calibri"/>
              </a:rPr>
              <a:t>Maths</a:t>
            </a:r>
            <a:r>
              <a:rPr lang="en-US" sz="1800">
                <a:solidFill>
                  <a:srgbClr val="292668"/>
                </a:solidFill>
                <a:ea typeface="Calibri"/>
                <a:cs typeface="Calibri"/>
              </a:rPr>
              <a:t>, a 25% year-on-year improvement and 5% above National Average.</a:t>
            </a:r>
            <a:endParaRPr lang="en-US"/>
          </a:p>
          <a:p>
            <a:r>
              <a:rPr lang="en-US" sz="1800">
                <a:latin typeface="Arial"/>
                <a:cs typeface="Arial"/>
              </a:rPr>
              <a:t>•</a:t>
            </a:r>
            <a:r>
              <a:rPr lang="en-US" sz="1800">
                <a:solidFill>
                  <a:srgbClr val="292668"/>
                </a:solidFill>
                <a:ea typeface="Calibri"/>
                <a:cs typeface="Calibri"/>
              </a:rPr>
              <a:t>50% of students achieved Grade 5 or above in both English and </a:t>
            </a:r>
            <a:r>
              <a:rPr lang="en-US" sz="1800" err="1">
                <a:solidFill>
                  <a:srgbClr val="292668"/>
                </a:solidFill>
                <a:ea typeface="Calibri"/>
                <a:cs typeface="Calibri"/>
              </a:rPr>
              <a:t>Maths</a:t>
            </a:r>
            <a:r>
              <a:rPr lang="en-US" sz="1800">
                <a:solidFill>
                  <a:srgbClr val="292668"/>
                </a:solidFill>
                <a:ea typeface="Calibri"/>
                <a:cs typeface="Calibri"/>
              </a:rPr>
              <a:t>, marking a 17% increase from the previous year and 6% above National Average.</a:t>
            </a:r>
            <a:endParaRPr lang="en-US"/>
          </a:p>
          <a:p>
            <a:endParaRPr lang="en-US">
              <a:ea typeface="Calibri"/>
              <a:cs typeface="Calibri"/>
            </a:endParaRPr>
          </a:p>
        </p:txBody>
      </p:sp>
      <p:graphicFrame>
        <p:nvGraphicFramePr>
          <p:cNvPr id="5" name="Table 4">
            <a:extLst>
              <a:ext uri="{FF2B5EF4-FFF2-40B4-BE49-F238E27FC236}">
                <a16:creationId xmlns:a16="http://schemas.microsoft.com/office/drawing/2014/main" id="{940BE348-850F-DBC5-AE43-216B7A0ED005}"/>
              </a:ext>
            </a:extLst>
          </p:cNvPr>
          <p:cNvGraphicFramePr>
            <a:graphicFrameLocks noGrp="1"/>
          </p:cNvGraphicFramePr>
          <p:nvPr>
            <p:extLst>
              <p:ext uri="{D42A27DB-BD31-4B8C-83A1-F6EECF244321}">
                <p14:modId xmlns:p14="http://schemas.microsoft.com/office/powerpoint/2010/main" val="3710259488"/>
              </p:ext>
            </p:extLst>
          </p:nvPr>
        </p:nvGraphicFramePr>
        <p:xfrm>
          <a:off x="2090057" y="3425371"/>
          <a:ext cx="8083950" cy="3048000"/>
        </p:xfrm>
        <a:graphic>
          <a:graphicData uri="http://schemas.openxmlformats.org/drawingml/2006/table">
            <a:tbl>
              <a:tblPr firstRow="1" firstCol="1" bandRow="1">
                <a:tableStyleId>{5C22544A-7EE6-4342-B048-85BDC9FD1C3A}</a:tableStyleId>
              </a:tblPr>
              <a:tblGrid>
                <a:gridCol w="1578360">
                  <a:extLst>
                    <a:ext uri="{9D8B030D-6E8A-4147-A177-3AD203B41FA5}">
                      <a16:colId xmlns:a16="http://schemas.microsoft.com/office/drawing/2014/main" val="696453330"/>
                    </a:ext>
                  </a:extLst>
                </a:gridCol>
                <a:gridCol w="1084265">
                  <a:extLst>
                    <a:ext uri="{9D8B030D-6E8A-4147-A177-3AD203B41FA5}">
                      <a16:colId xmlns:a16="http://schemas.microsoft.com/office/drawing/2014/main" val="3997816941"/>
                    </a:ext>
                  </a:extLst>
                </a:gridCol>
                <a:gridCol w="1084265">
                  <a:extLst>
                    <a:ext uri="{9D8B030D-6E8A-4147-A177-3AD203B41FA5}">
                      <a16:colId xmlns:a16="http://schemas.microsoft.com/office/drawing/2014/main" val="3177595583"/>
                    </a:ext>
                  </a:extLst>
                </a:gridCol>
                <a:gridCol w="1084265">
                  <a:extLst>
                    <a:ext uri="{9D8B030D-6E8A-4147-A177-3AD203B41FA5}">
                      <a16:colId xmlns:a16="http://schemas.microsoft.com/office/drawing/2014/main" val="247124177"/>
                    </a:ext>
                  </a:extLst>
                </a:gridCol>
                <a:gridCol w="1084265">
                  <a:extLst>
                    <a:ext uri="{9D8B030D-6E8A-4147-A177-3AD203B41FA5}">
                      <a16:colId xmlns:a16="http://schemas.microsoft.com/office/drawing/2014/main" val="1972691937"/>
                    </a:ext>
                  </a:extLst>
                </a:gridCol>
                <a:gridCol w="1084265">
                  <a:extLst>
                    <a:ext uri="{9D8B030D-6E8A-4147-A177-3AD203B41FA5}">
                      <a16:colId xmlns:a16="http://schemas.microsoft.com/office/drawing/2014/main" val="1546641099"/>
                    </a:ext>
                  </a:extLst>
                </a:gridCol>
                <a:gridCol w="1084265">
                  <a:extLst>
                    <a:ext uri="{9D8B030D-6E8A-4147-A177-3AD203B41FA5}">
                      <a16:colId xmlns:a16="http://schemas.microsoft.com/office/drawing/2014/main" val="2732933868"/>
                    </a:ext>
                  </a:extLst>
                </a:gridCol>
              </a:tblGrid>
              <a:tr h="508000">
                <a:tc>
                  <a:txBody>
                    <a:bodyPr/>
                    <a:lstStyle/>
                    <a:p>
                      <a:pPr>
                        <a:buNone/>
                      </a:pPr>
                      <a:endParaRPr lang="en-US">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gridSpan="2">
                  <a:txBody>
                    <a:bodyPr/>
                    <a:lstStyle/>
                    <a:p>
                      <a:pPr marL="0" algn="ctr" rtl="0" eaLnBrk="1" latinLnBrk="0" hangingPunct="1">
                        <a:buNone/>
                      </a:pPr>
                      <a:r>
                        <a:rPr lang="en-GB" sz="1800" b="1" kern="1200">
                          <a:solidFill>
                            <a:srgbClr val="000000"/>
                          </a:solidFill>
                          <a:effectLst/>
                          <a:latin typeface="Aptos" panose="020B0004020202020204" pitchFamily="34" charset="0"/>
                          <a:ea typeface="Times New Roman" panose="02020603050405020304" pitchFamily="18" charset="0"/>
                        </a:rPr>
                        <a:t>7+ % </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en-US"/>
                    </a:p>
                  </a:txBody>
                  <a:tcPr/>
                </a:tc>
                <a:tc gridSpan="2">
                  <a:txBody>
                    <a:bodyPr/>
                    <a:lstStyle/>
                    <a:p>
                      <a:pPr marL="0" algn="ctr" rtl="0" eaLnBrk="1" latinLnBrk="0" hangingPunct="1">
                        <a:buNone/>
                      </a:pPr>
                      <a:r>
                        <a:rPr lang="en-GB" sz="1800" b="1" kern="1200">
                          <a:solidFill>
                            <a:srgbClr val="000000"/>
                          </a:solidFill>
                          <a:effectLst/>
                          <a:latin typeface="Aptos" panose="020B0004020202020204" pitchFamily="34" charset="0"/>
                          <a:ea typeface="Times New Roman" panose="02020603050405020304" pitchFamily="18" charset="0"/>
                        </a:rPr>
                        <a:t>5+ % </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en-US"/>
                    </a:p>
                  </a:txBody>
                  <a:tcPr/>
                </a:tc>
                <a:tc gridSpan="2">
                  <a:txBody>
                    <a:bodyPr/>
                    <a:lstStyle/>
                    <a:p>
                      <a:pPr marL="0" algn="ctr" rtl="0" eaLnBrk="1" latinLnBrk="0" hangingPunct="1">
                        <a:buNone/>
                      </a:pPr>
                      <a:r>
                        <a:rPr lang="en-GB" sz="1800" b="1" kern="1200">
                          <a:solidFill>
                            <a:srgbClr val="000000"/>
                          </a:solidFill>
                          <a:effectLst/>
                          <a:latin typeface="Aptos" panose="020B0004020202020204" pitchFamily="34" charset="0"/>
                          <a:ea typeface="Times New Roman" panose="02020603050405020304" pitchFamily="18" charset="0"/>
                        </a:rPr>
                        <a:t>4+ % </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en-US"/>
                    </a:p>
                  </a:txBody>
                  <a:tcPr/>
                </a:tc>
                <a:extLst>
                  <a:ext uri="{0D108BD9-81ED-4DB2-BD59-A6C34878D82A}">
                    <a16:rowId xmlns:a16="http://schemas.microsoft.com/office/drawing/2014/main" val="2726276105"/>
                  </a:ext>
                </a:extLst>
              </a:tr>
              <a:tr h="508000">
                <a:tc>
                  <a:txBody>
                    <a:bodyPr/>
                    <a:lstStyle/>
                    <a:p>
                      <a:pPr marL="0" algn="l" rtl="0" eaLnBrk="1" latinLnBrk="0" hangingPunct="1">
                        <a:buNone/>
                      </a:pPr>
                      <a:r>
                        <a:rPr lang="en-GB" sz="1800" b="1" kern="1200">
                          <a:solidFill>
                            <a:srgbClr val="000000"/>
                          </a:solidFill>
                          <a:effectLst/>
                          <a:latin typeface="Aptos" panose="020B0004020202020204" pitchFamily="34" charset="0"/>
                          <a:ea typeface="Times New Roman" panose="02020603050405020304" pitchFamily="18" charset="0"/>
                        </a:rPr>
                        <a:t>Subject</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800" kern="1200">
                          <a:solidFill>
                            <a:srgbClr val="000000"/>
                          </a:solidFill>
                          <a:effectLst/>
                          <a:latin typeface="Aptos" panose="020B0004020202020204" pitchFamily="34" charset="0"/>
                          <a:ea typeface="Times New Roman" panose="02020603050405020304" pitchFamily="18" charset="0"/>
                        </a:rPr>
                        <a:t>Deanery</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800" kern="1200">
                          <a:solidFill>
                            <a:srgbClr val="000000"/>
                          </a:solidFill>
                          <a:effectLst/>
                          <a:latin typeface="Aptos" panose="020B0004020202020204" pitchFamily="34" charset="0"/>
                          <a:ea typeface="Times New Roman" panose="02020603050405020304" pitchFamily="18" charset="0"/>
                        </a:rPr>
                        <a:t>National</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800" kern="1200">
                          <a:solidFill>
                            <a:srgbClr val="000000"/>
                          </a:solidFill>
                          <a:effectLst/>
                          <a:latin typeface="Aptos" panose="020B0004020202020204" pitchFamily="34" charset="0"/>
                          <a:ea typeface="Times New Roman" panose="02020603050405020304" pitchFamily="18" charset="0"/>
                        </a:rPr>
                        <a:t>Deanery</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800" kern="1200">
                          <a:solidFill>
                            <a:srgbClr val="000000"/>
                          </a:solidFill>
                          <a:effectLst/>
                          <a:latin typeface="Aptos" panose="020B0004020202020204" pitchFamily="34" charset="0"/>
                          <a:ea typeface="Times New Roman" panose="02020603050405020304" pitchFamily="18" charset="0"/>
                        </a:rPr>
                        <a:t>National</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800" kern="1200">
                          <a:solidFill>
                            <a:srgbClr val="000000"/>
                          </a:solidFill>
                          <a:effectLst/>
                          <a:latin typeface="Aptos" panose="020B0004020202020204" pitchFamily="34" charset="0"/>
                          <a:ea typeface="Times New Roman" panose="02020603050405020304" pitchFamily="18" charset="0"/>
                        </a:rPr>
                        <a:t>Deanery</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buNone/>
                      </a:pPr>
                      <a:r>
                        <a:rPr lang="en-GB" sz="1800" kern="1200">
                          <a:solidFill>
                            <a:srgbClr val="000000"/>
                          </a:solidFill>
                          <a:effectLst/>
                          <a:latin typeface="Aptos" panose="020B0004020202020204" pitchFamily="34" charset="0"/>
                          <a:ea typeface="Times New Roman" panose="02020603050405020304" pitchFamily="18" charset="0"/>
                        </a:rPr>
                        <a:t>National</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467228999"/>
                  </a:ext>
                </a:extLst>
              </a:tr>
              <a:tr h="508000">
                <a:tc>
                  <a:txBody>
                    <a:bodyPr/>
                    <a:lstStyle/>
                    <a:p>
                      <a:pPr marL="0" algn="l" rtl="0" eaLnBrk="1" latinLnBrk="0" hangingPunct="1">
                        <a:buNone/>
                      </a:pPr>
                      <a:r>
                        <a:rPr lang="en-GB" sz="1800" b="1" kern="1200">
                          <a:solidFill>
                            <a:srgbClr val="000000"/>
                          </a:solidFill>
                          <a:effectLst/>
                          <a:latin typeface="Aptos" panose="020B0004020202020204" pitchFamily="34" charset="0"/>
                          <a:ea typeface="Times New Roman" panose="02020603050405020304" pitchFamily="18" charset="0"/>
                        </a:rPr>
                        <a:t>English Lang</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b="1" kern="1200">
                          <a:solidFill>
                            <a:srgbClr val="000000"/>
                          </a:solidFill>
                          <a:effectLst/>
                          <a:latin typeface="Aptos"/>
                          <a:ea typeface="Times New Roman" panose="02020603050405020304" pitchFamily="18" charset="0"/>
                        </a:rPr>
                        <a:t>27</a:t>
                      </a:r>
                      <a:endParaRPr lang="en-GB" b="1">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kern="1200">
                          <a:solidFill>
                            <a:srgbClr val="000000"/>
                          </a:solidFill>
                          <a:effectLst/>
                          <a:latin typeface="Aptos" panose="020B0004020202020204" pitchFamily="34" charset="0"/>
                          <a:ea typeface="Times New Roman" panose="02020603050405020304" pitchFamily="18" charset="0"/>
                        </a:rPr>
                        <a:t>19</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b="1" kern="1200">
                          <a:solidFill>
                            <a:srgbClr val="000000"/>
                          </a:solidFill>
                          <a:effectLst/>
                          <a:latin typeface="Aptos"/>
                          <a:ea typeface="Times New Roman" panose="02020603050405020304" pitchFamily="18" charset="0"/>
                        </a:rPr>
                        <a:t>65</a:t>
                      </a:r>
                      <a:endParaRPr lang="en-GB" b="1">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kern="1200">
                          <a:solidFill>
                            <a:srgbClr val="000000"/>
                          </a:solidFill>
                          <a:effectLst/>
                          <a:latin typeface="Aptos" panose="020B0004020202020204" pitchFamily="34" charset="0"/>
                          <a:ea typeface="Times New Roman" panose="02020603050405020304" pitchFamily="18" charset="0"/>
                        </a:rPr>
                        <a:t>54</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b="1" kern="1200">
                          <a:solidFill>
                            <a:srgbClr val="000000"/>
                          </a:solidFill>
                          <a:effectLst/>
                          <a:latin typeface="Aptos"/>
                          <a:ea typeface="Times New Roman" panose="02020603050405020304" pitchFamily="18" charset="0"/>
                        </a:rPr>
                        <a:t>78</a:t>
                      </a:r>
                      <a:endParaRPr lang="en-GB" b="1">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kern="1200">
                          <a:solidFill>
                            <a:srgbClr val="000000"/>
                          </a:solidFill>
                          <a:effectLst/>
                          <a:latin typeface="Aptos" panose="020B0004020202020204" pitchFamily="34" charset="0"/>
                          <a:ea typeface="Times New Roman" panose="02020603050405020304" pitchFamily="18" charset="0"/>
                        </a:rPr>
                        <a:t>70</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850062653"/>
                  </a:ext>
                </a:extLst>
              </a:tr>
              <a:tr h="508000">
                <a:tc>
                  <a:txBody>
                    <a:bodyPr/>
                    <a:lstStyle/>
                    <a:p>
                      <a:pPr marL="0" algn="l" rtl="0" eaLnBrk="1" latinLnBrk="0" hangingPunct="1">
                        <a:buNone/>
                      </a:pPr>
                      <a:r>
                        <a:rPr lang="en-GB" sz="1800" b="1" kern="1200">
                          <a:solidFill>
                            <a:srgbClr val="000000"/>
                          </a:solidFill>
                          <a:effectLst/>
                          <a:latin typeface="Aptos" panose="020B0004020202020204" pitchFamily="34" charset="0"/>
                          <a:ea typeface="Times New Roman" panose="02020603050405020304" pitchFamily="18" charset="0"/>
                        </a:rPr>
                        <a:t>English Lit</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b="1" kern="1200">
                          <a:solidFill>
                            <a:srgbClr val="000000"/>
                          </a:solidFill>
                          <a:effectLst/>
                          <a:latin typeface="Aptos"/>
                          <a:ea typeface="Times New Roman" panose="02020603050405020304" pitchFamily="18" charset="0"/>
                        </a:rPr>
                        <a:t>18</a:t>
                      </a:r>
                      <a:endParaRPr lang="en-GB" b="1">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kern="1200">
                          <a:solidFill>
                            <a:srgbClr val="000000"/>
                          </a:solidFill>
                          <a:effectLst/>
                          <a:latin typeface="Aptos" panose="020B0004020202020204" pitchFamily="34" charset="0"/>
                          <a:ea typeface="Times New Roman" panose="02020603050405020304" pitchFamily="18" charset="0"/>
                        </a:rPr>
                        <a:t>20</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b="1" kern="1200">
                          <a:solidFill>
                            <a:srgbClr val="000000"/>
                          </a:solidFill>
                          <a:effectLst/>
                          <a:latin typeface="Aptos"/>
                          <a:ea typeface="Times New Roman" panose="02020603050405020304" pitchFamily="18" charset="0"/>
                        </a:rPr>
                        <a:t>65</a:t>
                      </a:r>
                      <a:endParaRPr lang="en-GB" b="1">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kern="1200">
                          <a:solidFill>
                            <a:srgbClr val="000000"/>
                          </a:solidFill>
                          <a:effectLst/>
                          <a:latin typeface="Aptos" panose="020B0004020202020204" pitchFamily="34" charset="0"/>
                          <a:ea typeface="Times New Roman" panose="02020603050405020304" pitchFamily="18" charset="0"/>
                        </a:rPr>
                        <a:t>58</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b="1" kern="1200">
                          <a:solidFill>
                            <a:srgbClr val="000000"/>
                          </a:solidFill>
                          <a:effectLst/>
                          <a:latin typeface="Aptos"/>
                          <a:ea typeface="Times New Roman" panose="02020603050405020304" pitchFamily="18" charset="0"/>
                        </a:rPr>
                        <a:t>78</a:t>
                      </a:r>
                      <a:endParaRPr lang="en-GB" b="1">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kern="1200">
                          <a:solidFill>
                            <a:srgbClr val="000000"/>
                          </a:solidFill>
                          <a:effectLst/>
                          <a:latin typeface="Aptos" panose="020B0004020202020204" pitchFamily="34" charset="0"/>
                          <a:ea typeface="Times New Roman" panose="02020603050405020304" pitchFamily="18" charset="0"/>
                        </a:rPr>
                        <a:t>74</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184173917"/>
                  </a:ext>
                </a:extLst>
              </a:tr>
              <a:tr h="508000">
                <a:tc>
                  <a:txBody>
                    <a:bodyPr/>
                    <a:lstStyle/>
                    <a:p>
                      <a:pPr marL="0" algn="l" rtl="0" eaLnBrk="1" latinLnBrk="0" hangingPunct="1">
                        <a:buNone/>
                      </a:pPr>
                      <a:r>
                        <a:rPr lang="en-GB" sz="1800" b="1" kern="1200">
                          <a:solidFill>
                            <a:srgbClr val="000000"/>
                          </a:solidFill>
                          <a:effectLst/>
                          <a:latin typeface="Aptos" panose="020B0004020202020204" pitchFamily="34" charset="0"/>
                          <a:ea typeface="Times New Roman" panose="02020603050405020304" pitchFamily="18" charset="0"/>
                        </a:rPr>
                        <a:t>Maths</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b="1" kern="1200">
                          <a:solidFill>
                            <a:srgbClr val="000000"/>
                          </a:solidFill>
                          <a:effectLst/>
                          <a:latin typeface="Aptos"/>
                          <a:ea typeface="Times New Roman" panose="02020603050405020304" pitchFamily="18" charset="0"/>
                        </a:rPr>
                        <a:t>15</a:t>
                      </a:r>
                      <a:endParaRPr lang="en-GB" b="1">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kern="1200">
                          <a:solidFill>
                            <a:srgbClr val="000000"/>
                          </a:solidFill>
                          <a:effectLst/>
                          <a:latin typeface="Aptos" panose="020B0004020202020204" pitchFamily="34" charset="0"/>
                          <a:ea typeface="Times New Roman" panose="02020603050405020304" pitchFamily="18" charset="0"/>
                        </a:rPr>
                        <a:t>21</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b="1" kern="1200">
                          <a:solidFill>
                            <a:srgbClr val="000000"/>
                          </a:solidFill>
                          <a:effectLst/>
                          <a:latin typeface="Aptos"/>
                          <a:ea typeface="Times New Roman" panose="02020603050405020304" pitchFamily="18" charset="0"/>
                        </a:rPr>
                        <a:t>54</a:t>
                      </a:r>
                      <a:endParaRPr lang="en-GB" b="1">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kern="1200">
                          <a:solidFill>
                            <a:srgbClr val="000000"/>
                          </a:solidFill>
                          <a:effectLst/>
                          <a:latin typeface="Aptos" panose="020B0004020202020204" pitchFamily="34" charset="0"/>
                          <a:ea typeface="Times New Roman" panose="02020603050405020304" pitchFamily="18" charset="0"/>
                        </a:rPr>
                        <a:t>52</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b="1" kern="1200">
                          <a:solidFill>
                            <a:srgbClr val="000000"/>
                          </a:solidFill>
                          <a:effectLst/>
                          <a:latin typeface="Aptos"/>
                          <a:ea typeface="Times New Roman" panose="02020603050405020304" pitchFamily="18" charset="0"/>
                        </a:rPr>
                        <a:t>74</a:t>
                      </a:r>
                      <a:endParaRPr lang="en-GB" b="1">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kern="1200">
                          <a:solidFill>
                            <a:srgbClr val="000000"/>
                          </a:solidFill>
                          <a:effectLst/>
                          <a:latin typeface="Aptos" panose="020B0004020202020204" pitchFamily="34" charset="0"/>
                          <a:ea typeface="Times New Roman" panose="02020603050405020304" pitchFamily="18" charset="0"/>
                        </a:rPr>
                        <a:t>72</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567280654"/>
                  </a:ext>
                </a:extLst>
              </a:tr>
              <a:tr h="508000">
                <a:tc>
                  <a:txBody>
                    <a:bodyPr/>
                    <a:lstStyle/>
                    <a:p>
                      <a:pPr marL="0" algn="l" rtl="0" eaLnBrk="1" latinLnBrk="0" hangingPunct="1">
                        <a:buNone/>
                      </a:pPr>
                      <a:r>
                        <a:rPr lang="en-GB" sz="1800" b="1" kern="1200">
                          <a:solidFill>
                            <a:srgbClr val="000000"/>
                          </a:solidFill>
                          <a:effectLst/>
                          <a:latin typeface="Aptos" panose="020B0004020202020204" pitchFamily="34" charset="0"/>
                          <a:ea typeface="Times New Roman" panose="02020603050405020304" pitchFamily="18" charset="0"/>
                        </a:rPr>
                        <a:t>Science (2X)</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buNone/>
                      </a:pPr>
                      <a:endParaRPr lang="en-US">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buNone/>
                      </a:pPr>
                      <a:endParaRPr lang="en-US">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b="1" kern="1200">
                          <a:solidFill>
                            <a:srgbClr val="000000"/>
                          </a:solidFill>
                          <a:effectLst/>
                          <a:latin typeface="Aptos"/>
                          <a:ea typeface="Times New Roman" panose="02020603050405020304" pitchFamily="18" charset="0"/>
                        </a:rPr>
                        <a:t>57</a:t>
                      </a:r>
                      <a:endParaRPr lang="en-GB" b="1">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kern="1200">
                          <a:solidFill>
                            <a:srgbClr val="000000"/>
                          </a:solidFill>
                          <a:effectLst/>
                          <a:latin typeface="Aptos" panose="020B0004020202020204" pitchFamily="34" charset="0"/>
                          <a:ea typeface="Times New Roman" panose="02020603050405020304" pitchFamily="18" charset="0"/>
                        </a:rPr>
                        <a:t>46</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b="1" kern="1200">
                          <a:solidFill>
                            <a:srgbClr val="000000"/>
                          </a:solidFill>
                          <a:effectLst/>
                          <a:latin typeface="Aptos"/>
                          <a:ea typeface="Times New Roman" panose="02020603050405020304" pitchFamily="18" charset="0"/>
                        </a:rPr>
                        <a:t>74</a:t>
                      </a:r>
                      <a:endParaRPr lang="en-GB" b="1">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latinLnBrk="0" hangingPunct="1">
                        <a:buNone/>
                      </a:pPr>
                      <a:r>
                        <a:rPr lang="en-GB" sz="1800" kern="1200">
                          <a:solidFill>
                            <a:srgbClr val="000000"/>
                          </a:solidFill>
                          <a:effectLst/>
                          <a:latin typeface="Aptos" panose="020B0004020202020204" pitchFamily="34" charset="0"/>
                          <a:ea typeface="Times New Roman" panose="02020603050405020304" pitchFamily="18" charset="0"/>
                        </a:rPr>
                        <a:t>64</a:t>
                      </a:r>
                      <a:endParaRPr lang="en-GB">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932590720"/>
                  </a:ext>
                </a:extLst>
              </a:tr>
            </a:tbl>
          </a:graphicData>
        </a:graphic>
      </p:graphicFrame>
    </p:spTree>
    <p:extLst>
      <p:ext uri="{BB962C8B-B14F-4D97-AF65-F5344CB8AC3E}">
        <p14:creationId xmlns:p14="http://schemas.microsoft.com/office/powerpoint/2010/main" val="734903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094" y="308615"/>
            <a:ext cx="10515600" cy="655151"/>
          </a:xfrm>
        </p:spPr>
        <p:txBody>
          <a:bodyPr>
            <a:normAutofit fontScale="90000"/>
          </a:bodyPr>
          <a:lstStyle/>
          <a:p>
            <a:r>
              <a:rPr lang="en-GB" b="1" u="sng"/>
              <a:t>Assessment and Reporting</a:t>
            </a:r>
          </a:p>
        </p:txBody>
      </p:sp>
      <p:sp>
        <p:nvSpPr>
          <p:cNvPr id="6" name="Content Placeholder 5">
            <a:extLst>
              <a:ext uri="{FF2B5EF4-FFF2-40B4-BE49-F238E27FC236}">
                <a16:creationId xmlns:a16="http://schemas.microsoft.com/office/drawing/2014/main" id="{E906B498-D867-CE75-DAA6-31304998E991}"/>
              </a:ext>
            </a:extLst>
          </p:cNvPr>
          <p:cNvSpPr>
            <a:spLocks noGrp="1"/>
          </p:cNvSpPr>
          <p:nvPr>
            <p:ph idx="1"/>
          </p:nvPr>
        </p:nvSpPr>
        <p:spPr/>
        <p:txBody>
          <a:bodyPr vert="horz" lIns="91440" tIns="45720" rIns="91440" bIns="45720" rtlCol="0" anchor="t">
            <a:normAutofit/>
          </a:bodyPr>
          <a:lstStyle/>
          <a:p>
            <a:r>
              <a:rPr lang="en-GB">
                <a:ea typeface="Calibri"/>
                <a:cs typeface="Calibri"/>
              </a:rPr>
              <a:t>All students will be regularly assessed throughout their curriculum lessons.</a:t>
            </a:r>
          </a:p>
          <a:p>
            <a:r>
              <a:rPr lang="en-GB">
                <a:ea typeface="Calibri"/>
                <a:cs typeface="Calibri"/>
              </a:rPr>
              <a:t>Students will receive feedback on these assessments via WWW, HTI and MAC</a:t>
            </a:r>
          </a:p>
          <a:p>
            <a:r>
              <a:rPr lang="en-GB">
                <a:ea typeface="Calibri"/>
                <a:cs typeface="Calibri"/>
              </a:rPr>
              <a:t>Reports will go home to parents three times a year.  These will include information on Attitude to Learning, Behaviour for Learning and a statement on how they are progressing in each subject.  </a:t>
            </a:r>
          </a:p>
        </p:txBody>
      </p:sp>
    </p:spTree>
    <p:extLst>
      <p:ext uri="{BB962C8B-B14F-4D97-AF65-F5344CB8AC3E}">
        <p14:creationId xmlns:p14="http://schemas.microsoft.com/office/powerpoint/2010/main" val="171689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154" y="168948"/>
            <a:ext cx="10515600" cy="941561"/>
          </a:xfrm>
        </p:spPr>
        <p:txBody>
          <a:bodyPr/>
          <a:lstStyle/>
          <a:p>
            <a:r>
              <a:rPr lang="en-GB" b="1" u="sng"/>
              <a:t>Parent Evenings and Consultation day</a:t>
            </a:r>
          </a:p>
        </p:txBody>
      </p:sp>
      <p:sp>
        <p:nvSpPr>
          <p:cNvPr id="3" name="Content Placeholder 2"/>
          <p:cNvSpPr>
            <a:spLocks noGrp="1"/>
          </p:cNvSpPr>
          <p:nvPr>
            <p:ph idx="1"/>
          </p:nvPr>
        </p:nvSpPr>
        <p:spPr>
          <a:xfrm>
            <a:off x="1341274" y="1456148"/>
            <a:ext cx="10515600" cy="4291343"/>
          </a:xfrm>
        </p:spPr>
        <p:txBody>
          <a:bodyPr vert="horz" lIns="91440" tIns="45720" rIns="91440" bIns="45720" rtlCol="0" anchor="t">
            <a:normAutofit lnSpcReduction="10000"/>
          </a:bodyPr>
          <a:lstStyle/>
          <a:p>
            <a:pPr marL="0" indent="0">
              <a:lnSpc>
                <a:spcPct val="110000"/>
              </a:lnSpc>
              <a:spcBef>
                <a:spcPts val="0"/>
              </a:spcBef>
              <a:buNone/>
            </a:pPr>
            <a:r>
              <a:rPr lang="en-GB"/>
              <a:t>A </a:t>
            </a:r>
            <a:r>
              <a:rPr lang="en-GB" b="1"/>
              <a:t>Tutor Consultation evening </a:t>
            </a:r>
            <a:r>
              <a:rPr lang="en-GB"/>
              <a:t>will take place during Term 1 (20th October 2026).  This is an opportunity for parents to meet with their child’s tutor remotely to discuss how they have settled into life at The Deanery.</a:t>
            </a:r>
          </a:p>
          <a:p>
            <a:pPr marL="0" indent="0">
              <a:lnSpc>
                <a:spcPct val="110000"/>
              </a:lnSpc>
              <a:spcBef>
                <a:spcPts val="0"/>
              </a:spcBef>
              <a:buNone/>
            </a:pPr>
            <a:endParaRPr lang="en-GB"/>
          </a:p>
          <a:p>
            <a:pPr marL="0" indent="0">
              <a:lnSpc>
                <a:spcPct val="110000"/>
              </a:lnSpc>
              <a:spcBef>
                <a:spcPts val="0"/>
              </a:spcBef>
              <a:buNone/>
            </a:pPr>
            <a:r>
              <a:rPr lang="en-GB"/>
              <a:t>There will also be a </a:t>
            </a:r>
            <a:r>
              <a:rPr lang="en-GB" b="1"/>
              <a:t>Year 7 Subject Consultation </a:t>
            </a:r>
            <a:r>
              <a:rPr lang="en-GB"/>
              <a:t>(7th January 2027) evening where parents will have the opportunity to meet their child’s individual subject teachers to discuss their progress. This will happen in person at school.</a:t>
            </a:r>
            <a:endParaRPr lang="en-GB">
              <a:ea typeface="Calibri"/>
              <a:cs typeface="Calibri"/>
            </a:endParaRPr>
          </a:p>
          <a:p>
            <a:pPr marL="0" indent="0">
              <a:lnSpc>
                <a:spcPct val="110000"/>
              </a:lnSpc>
              <a:spcBef>
                <a:spcPts val="0"/>
              </a:spcBef>
              <a:buNone/>
            </a:pPr>
            <a:endParaRPr lang="en-GB"/>
          </a:p>
          <a:p>
            <a:pPr marL="0" indent="0">
              <a:lnSpc>
                <a:spcPct val="110000"/>
              </a:lnSpc>
              <a:spcBef>
                <a:spcPts val="0"/>
              </a:spcBef>
              <a:buNone/>
            </a:pPr>
            <a:endParaRPr lang="en-GB"/>
          </a:p>
        </p:txBody>
      </p:sp>
    </p:spTree>
    <p:extLst>
      <p:ext uri="{BB962C8B-B14F-4D97-AF65-F5344CB8AC3E}">
        <p14:creationId xmlns:p14="http://schemas.microsoft.com/office/powerpoint/2010/main" val="216574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A878FB-D0A4-B81F-1487-C34EAE538D00}"/>
              </a:ext>
            </a:extLst>
          </p:cNvPr>
          <p:cNvSpPr txBox="1"/>
          <p:nvPr/>
        </p:nvSpPr>
        <p:spPr>
          <a:xfrm>
            <a:off x="1956619" y="1828800"/>
            <a:ext cx="8268929" cy="2554545"/>
          </a:xfrm>
          <a:prstGeom prst="rect">
            <a:avLst/>
          </a:prstGeom>
          <a:noFill/>
        </p:spPr>
        <p:txBody>
          <a:bodyPr wrap="square" rtlCol="0">
            <a:spAutoFit/>
          </a:bodyPr>
          <a:lstStyle/>
          <a:p>
            <a:pPr algn="ctr"/>
            <a:r>
              <a:rPr lang="en-US" sz="4000" b="1"/>
              <a:t>Thank you for listening. </a:t>
            </a:r>
          </a:p>
          <a:p>
            <a:pPr algn="ctr"/>
            <a:r>
              <a:rPr lang="en-US" sz="4000" b="1"/>
              <a:t>We look forward to working with you and your child during their time at The Deanery C E Academy</a:t>
            </a:r>
            <a:r>
              <a:rPr lang="en-US" sz="4000"/>
              <a:t>. </a:t>
            </a:r>
            <a:endParaRPr lang="en-GB" sz="4000"/>
          </a:p>
        </p:txBody>
      </p:sp>
    </p:spTree>
    <p:extLst>
      <p:ext uri="{BB962C8B-B14F-4D97-AF65-F5344CB8AC3E}">
        <p14:creationId xmlns:p14="http://schemas.microsoft.com/office/powerpoint/2010/main" val="27753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59C4-9240-2DA8-6CD1-A19ACF2272C6}"/>
              </a:ext>
            </a:extLst>
          </p:cNvPr>
          <p:cNvSpPr>
            <a:spLocks noGrp="1"/>
          </p:cNvSpPr>
          <p:nvPr>
            <p:ph type="title"/>
          </p:nvPr>
        </p:nvSpPr>
        <p:spPr/>
        <p:txBody>
          <a:bodyPr/>
          <a:lstStyle/>
          <a:p>
            <a:r>
              <a:rPr lang="en-US" b="1" u="sng"/>
              <a:t>The Pastoral Team for Year 7</a:t>
            </a:r>
            <a:endParaRPr lang="en-GB" b="1" u="sng"/>
          </a:p>
        </p:txBody>
      </p:sp>
      <p:sp>
        <p:nvSpPr>
          <p:cNvPr id="10" name="TextBox 9">
            <a:extLst>
              <a:ext uri="{FF2B5EF4-FFF2-40B4-BE49-F238E27FC236}">
                <a16:creationId xmlns:a16="http://schemas.microsoft.com/office/drawing/2014/main" id="{A95CEE92-F780-6CE1-4464-9B7043508AF4}"/>
              </a:ext>
            </a:extLst>
          </p:cNvPr>
          <p:cNvSpPr txBox="1"/>
          <p:nvPr/>
        </p:nvSpPr>
        <p:spPr>
          <a:xfrm>
            <a:off x="1632154" y="4218039"/>
            <a:ext cx="2566219" cy="646331"/>
          </a:xfrm>
          <a:prstGeom prst="rect">
            <a:avLst/>
          </a:prstGeom>
          <a:noFill/>
        </p:spPr>
        <p:txBody>
          <a:bodyPr wrap="square" rtlCol="0">
            <a:spAutoFit/>
          </a:bodyPr>
          <a:lstStyle/>
          <a:p>
            <a:r>
              <a:rPr lang="en-US" err="1"/>
              <a:t>Ms</a:t>
            </a:r>
            <a:r>
              <a:rPr lang="en-US"/>
              <a:t> Parry </a:t>
            </a:r>
          </a:p>
          <a:p>
            <a:r>
              <a:rPr lang="en-US"/>
              <a:t>(Assistant Headteacher)</a:t>
            </a:r>
            <a:endParaRPr lang="en-GB"/>
          </a:p>
        </p:txBody>
      </p:sp>
      <p:sp>
        <p:nvSpPr>
          <p:cNvPr id="11" name="TextBox 10">
            <a:extLst>
              <a:ext uri="{FF2B5EF4-FFF2-40B4-BE49-F238E27FC236}">
                <a16:creationId xmlns:a16="http://schemas.microsoft.com/office/drawing/2014/main" id="{0E30941C-A4AB-BF1F-CCC3-EE606C5383BE}"/>
              </a:ext>
            </a:extLst>
          </p:cNvPr>
          <p:cNvSpPr txBox="1"/>
          <p:nvPr/>
        </p:nvSpPr>
        <p:spPr>
          <a:xfrm>
            <a:off x="5027882" y="4218038"/>
            <a:ext cx="2566219" cy="646331"/>
          </a:xfrm>
          <a:prstGeom prst="rect">
            <a:avLst/>
          </a:prstGeom>
          <a:noFill/>
        </p:spPr>
        <p:txBody>
          <a:bodyPr wrap="square" lIns="91440" tIns="45720" rIns="91440" bIns="45720" rtlCol="0" anchor="t">
            <a:spAutoFit/>
          </a:bodyPr>
          <a:lstStyle/>
          <a:p>
            <a:r>
              <a:rPr lang="en-US" err="1"/>
              <a:t>Mr</a:t>
            </a:r>
            <a:r>
              <a:rPr lang="en-US"/>
              <a:t> Cameron-Larelle</a:t>
            </a:r>
          </a:p>
          <a:p>
            <a:r>
              <a:rPr lang="en-US"/>
              <a:t>(Head of Year)</a:t>
            </a:r>
            <a:endParaRPr lang="en-GB"/>
          </a:p>
        </p:txBody>
      </p:sp>
      <p:sp>
        <p:nvSpPr>
          <p:cNvPr id="12" name="TextBox 11">
            <a:extLst>
              <a:ext uri="{FF2B5EF4-FFF2-40B4-BE49-F238E27FC236}">
                <a16:creationId xmlns:a16="http://schemas.microsoft.com/office/drawing/2014/main" id="{E8F84812-5F1D-9EA3-8559-EBB0DC2A0E1F}"/>
              </a:ext>
            </a:extLst>
          </p:cNvPr>
          <p:cNvSpPr txBox="1"/>
          <p:nvPr/>
        </p:nvSpPr>
        <p:spPr>
          <a:xfrm>
            <a:off x="8526919" y="4218037"/>
            <a:ext cx="2566219" cy="646331"/>
          </a:xfrm>
          <a:prstGeom prst="rect">
            <a:avLst/>
          </a:prstGeom>
          <a:noFill/>
        </p:spPr>
        <p:txBody>
          <a:bodyPr wrap="square" lIns="91440" tIns="45720" rIns="91440" bIns="45720" rtlCol="0" anchor="t">
            <a:spAutoFit/>
          </a:bodyPr>
          <a:lstStyle/>
          <a:p>
            <a:r>
              <a:rPr lang="en-US" err="1"/>
              <a:t>Mr</a:t>
            </a:r>
            <a:r>
              <a:rPr lang="en-US"/>
              <a:t> Marriner </a:t>
            </a:r>
          </a:p>
          <a:p>
            <a:r>
              <a:rPr lang="en-US"/>
              <a:t>(Assistant Head of Year)</a:t>
            </a:r>
            <a:endParaRPr lang="en-GB"/>
          </a:p>
        </p:txBody>
      </p:sp>
      <p:sp>
        <p:nvSpPr>
          <p:cNvPr id="13" name="TextBox 12">
            <a:extLst>
              <a:ext uri="{FF2B5EF4-FFF2-40B4-BE49-F238E27FC236}">
                <a16:creationId xmlns:a16="http://schemas.microsoft.com/office/drawing/2014/main" id="{5F02D11E-7F5B-26AD-F300-7008E131DA90}"/>
              </a:ext>
            </a:extLst>
          </p:cNvPr>
          <p:cNvSpPr txBox="1"/>
          <p:nvPr/>
        </p:nvSpPr>
        <p:spPr>
          <a:xfrm>
            <a:off x="1376516" y="5702710"/>
            <a:ext cx="10341178" cy="830997"/>
          </a:xfrm>
          <a:prstGeom prst="rect">
            <a:avLst/>
          </a:prstGeom>
          <a:noFill/>
        </p:spPr>
        <p:txBody>
          <a:bodyPr wrap="square" lIns="91440" tIns="45720" rIns="91440" bIns="45720" rtlCol="0" anchor="t">
            <a:spAutoFit/>
          </a:bodyPr>
          <a:lstStyle/>
          <a:p>
            <a:r>
              <a:rPr lang="en-US" sz="2400"/>
              <a:t>There will also be a team of 3 tutors who will be there to support the Year 7 cohort, as well as our safeguarding team.</a:t>
            </a:r>
            <a:endParaRPr lang="en-GB" sz="2400"/>
          </a:p>
        </p:txBody>
      </p:sp>
      <p:pic>
        <p:nvPicPr>
          <p:cNvPr id="3" name="Picture 2" descr="A person with a beard&#10;&#10;AI-generated content may be incorrect.">
            <a:extLst>
              <a:ext uri="{FF2B5EF4-FFF2-40B4-BE49-F238E27FC236}">
                <a16:creationId xmlns:a16="http://schemas.microsoft.com/office/drawing/2014/main" id="{FF714809-0BFE-E98B-00DA-DBA343F04629}"/>
              </a:ext>
            </a:extLst>
          </p:cNvPr>
          <p:cNvPicPr>
            <a:picLocks noChangeAspect="1"/>
          </p:cNvPicPr>
          <p:nvPr/>
        </p:nvPicPr>
        <p:blipFill>
          <a:blip r:embed="rId2"/>
          <a:stretch>
            <a:fillRect/>
          </a:stretch>
        </p:blipFill>
        <p:spPr>
          <a:xfrm>
            <a:off x="8623301" y="2175329"/>
            <a:ext cx="1759857" cy="1730828"/>
          </a:xfrm>
          <a:prstGeom prst="rect">
            <a:avLst/>
          </a:prstGeom>
        </p:spPr>
      </p:pic>
      <p:pic>
        <p:nvPicPr>
          <p:cNvPr id="4" name="Picture 3" descr="A person with a beard and mustache smiling&#10;&#10;AI-generated content may be incorrect.">
            <a:extLst>
              <a:ext uri="{FF2B5EF4-FFF2-40B4-BE49-F238E27FC236}">
                <a16:creationId xmlns:a16="http://schemas.microsoft.com/office/drawing/2014/main" id="{7492F45B-CF7A-54B7-2FB3-3EDE6FFD5BB9}"/>
              </a:ext>
            </a:extLst>
          </p:cNvPr>
          <p:cNvPicPr>
            <a:picLocks noChangeAspect="1"/>
          </p:cNvPicPr>
          <p:nvPr/>
        </p:nvPicPr>
        <p:blipFill>
          <a:blip r:embed="rId3"/>
          <a:stretch>
            <a:fillRect/>
          </a:stretch>
        </p:blipFill>
        <p:spPr>
          <a:xfrm>
            <a:off x="5105400" y="2061029"/>
            <a:ext cx="1981200" cy="1981200"/>
          </a:xfrm>
          <a:prstGeom prst="rect">
            <a:avLst/>
          </a:prstGeom>
        </p:spPr>
      </p:pic>
      <p:pic>
        <p:nvPicPr>
          <p:cNvPr id="6" name="Picture 5" descr="A person wearing glasses and a black jacket&#10;&#10;AI-generated content may be incorrect.">
            <a:extLst>
              <a:ext uri="{FF2B5EF4-FFF2-40B4-BE49-F238E27FC236}">
                <a16:creationId xmlns:a16="http://schemas.microsoft.com/office/drawing/2014/main" id="{AFF43DAA-3925-6BD4-7F5E-F293FA660B6A}"/>
              </a:ext>
            </a:extLst>
          </p:cNvPr>
          <p:cNvPicPr>
            <a:picLocks noChangeAspect="1"/>
          </p:cNvPicPr>
          <p:nvPr/>
        </p:nvPicPr>
        <p:blipFill>
          <a:blip r:embed="rId4"/>
          <a:stretch>
            <a:fillRect/>
          </a:stretch>
        </p:blipFill>
        <p:spPr>
          <a:xfrm>
            <a:off x="1635125" y="2050822"/>
            <a:ext cx="2114550" cy="2161268"/>
          </a:xfrm>
          <a:prstGeom prst="rect">
            <a:avLst/>
          </a:prstGeom>
        </p:spPr>
      </p:pic>
    </p:spTree>
    <p:extLst>
      <p:ext uri="{BB962C8B-B14F-4D97-AF65-F5344CB8AC3E}">
        <p14:creationId xmlns:p14="http://schemas.microsoft.com/office/powerpoint/2010/main" val="99313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a:t>Induction days</a:t>
            </a:r>
            <a:r>
              <a:rPr lang="en-GB" b="1"/>
              <a:t>	</a:t>
            </a:r>
          </a:p>
        </p:txBody>
      </p:sp>
      <p:sp>
        <p:nvSpPr>
          <p:cNvPr id="3" name="Content Placeholder 2"/>
          <p:cNvSpPr>
            <a:spLocks noGrp="1"/>
          </p:cNvSpPr>
          <p:nvPr>
            <p:ph idx="1"/>
          </p:nvPr>
        </p:nvSpPr>
        <p:spPr/>
        <p:txBody>
          <a:bodyPr/>
          <a:lstStyle/>
          <a:p>
            <a:r>
              <a:rPr lang="en-GB"/>
              <a:t>Getting to know each other.</a:t>
            </a:r>
          </a:p>
          <a:p>
            <a:r>
              <a:rPr lang="en-GB"/>
              <a:t>Finding their way around the school.</a:t>
            </a:r>
          </a:p>
          <a:p>
            <a:r>
              <a:rPr lang="en-GB"/>
              <a:t>Meeting the staff and students.</a:t>
            </a:r>
          </a:p>
          <a:p>
            <a:r>
              <a:rPr lang="en-GB"/>
              <a:t>Feeling at ease.</a:t>
            </a:r>
          </a:p>
          <a:p>
            <a:endParaRPr lang="en-GB"/>
          </a:p>
          <a:p>
            <a:r>
              <a:rPr lang="en-GB"/>
              <a:t>All students are in a group. This is not their tutor group but will relate to their house next year. </a:t>
            </a:r>
          </a:p>
          <a:p>
            <a:r>
              <a:rPr lang="en-GB"/>
              <a:t>They all have a folder to keep all their work in for the 3 days. They can bring this home and show you what they’ve been doing. </a:t>
            </a:r>
          </a:p>
          <a:p>
            <a:pPr marL="0" indent="0">
              <a:buNone/>
            </a:pPr>
            <a:endParaRPr lang="en-GB"/>
          </a:p>
        </p:txBody>
      </p:sp>
    </p:spTree>
    <p:extLst>
      <p:ext uri="{BB962C8B-B14F-4D97-AF65-F5344CB8AC3E}">
        <p14:creationId xmlns:p14="http://schemas.microsoft.com/office/powerpoint/2010/main" val="321628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5C05-08FB-73F2-1153-1B35A779999F}"/>
              </a:ext>
            </a:extLst>
          </p:cNvPr>
          <p:cNvSpPr>
            <a:spLocks noGrp="1"/>
          </p:cNvSpPr>
          <p:nvPr>
            <p:ph type="title"/>
          </p:nvPr>
        </p:nvSpPr>
        <p:spPr/>
        <p:txBody>
          <a:bodyPr/>
          <a:lstStyle/>
          <a:p>
            <a:r>
              <a:rPr lang="en-US" b="1" u="sng"/>
              <a:t>Induction days - timetable</a:t>
            </a:r>
            <a:endParaRPr lang="en-GB" b="1" u="sng"/>
          </a:p>
        </p:txBody>
      </p:sp>
      <p:sp>
        <p:nvSpPr>
          <p:cNvPr id="5" name="Rectangle 4">
            <a:extLst>
              <a:ext uri="{FF2B5EF4-FFF2-40B4-BE49-F238E27FC236}">
                <a16:creationId xmlns:a16="http://schemas.microsoft.com/office/drawing/2014/main" id="{BF110423-3DBA-1999-1749-BFEA3E5D5B2E}"/>
              </a:ext>
            </a:extLst>
          </p:cNvPr>
          <p:cNvSpPr/>
          <p:nvPr/>
        </p:nvSpPr>
        <p:spPr>
          <a:xfrm>
            <a:off x="1529646" y="5518346"/>
            <a:ext cx="9623221" cy="6196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Students will have a PE session on Wednesday and can come into school in their primary PE kits for that day. </a:t>
            </a:r>
          </a:p>
        </p:txBody>
      </p:sp>
      <p:pic>
        <p:nvPicPr>
          <p:cNvPr id="6" name="Picture 5">
            <a:extLst>
              <a:ext uri="{FF2B5EF4-FFF2-40B4-BE49-F238E27FC236}">
                <a16:creationId xmlns:a16="http://schemas.microsoft.com/office/drawing/2014/main" id="{83E549D9-6022-5B81-A748-0782F4745F07}"/>
              </a:ext>
            </a:extLst>
          </p:cNvPr>
          <p:cNvPicPr>
            <a:picLocks noChangeAspect="1"/>
          </p:cNvPicPr>
          <p:nvPr/>
        </p:nvPicPr>
        <p:blipFill>
          <a:blip r:embed="rId2"/>
          <a:stretch>
            <a:fillRect/>
          </a:stretch>
        </p:blipFill>
        <p:spPr>
          <a:xfrm>
            <a:off x="1124857" y="1874881"/>
            <a:ext cx="10965543" cy="2005151"/>
          </a:xfrm>
          <a:prstGeom prst="rect">
            <a:avLst/>
          </a:prstGeom>
        </p:spPr>
      </p:pic>
    </p:spTree>
    <p:extLst>
      <p:ext uri="{BB962C8B-B14F-4D97-AF65-F5344CB8AC3E}">
        <p14:creationId xmlns:p14="http://schemas.microsoft.com/office/powerpoint/2010/main" val="3668320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0E474-86A4-FC6E-4D89-B55B7B804C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58358-64F0-AAC8-DE11-BB5E2275C01D}"/>
              </a:ext>
            </a:extLst>
          </p:cNvPr>
          <p:cNvSpPr>
            <a:spLocks noGrp="1"/>
          </p:cNvSpPr>
          <p:nvPr>
            <p:ph type="ctrTitle"/>
          </p:nvPr>
        </p:nvSpPr>
        <p:spPr/>
        <p:txBody>
          <a:bodyPr/>
          <a:lstStyle/>
          <a:p>
            <a:r>
              <a:rPr lang="en-GB" b="1" u="sng">
                <a:ea typeface="Calibri Light"/>
                <a:cs typeface="Calibri Light"/>
              </a:rPr>
              <a:t>Behaviour, Culture and Ethos</a:t>
            </a:r>
          </a:p>
        </p:txBody>
      </p:sp>
      <p:sp>
        <p:nvSpPr>
          <p:cNvPr id="3" name="Subtitle 2">
            <a:extLst>
              <a:ext uri="{FF2B5EF4-FFF2-40B4-BE49-F238E27FC236}">
                <a16:creationId xmlns:a16="http://schemas.microsoft.com/office/drawing/2014/main" id="{FF8F7543-1D05-F61E-561E-CBEEF3116CD0}"/>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92907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006" y="296300"/>
            <a:ext cx="10515600" cy="884126"/>
          </a:xfrm>
        </p:spPr>
        <p:txBody>
          <a:bodyPr/>
          <a:lstStyle/>
          <a:p>
            <a:r>
              <a:rPr lang="en-GB" b="1" u="sng"/>
              <a:t>The School Day</a:t>
            </a:r>
          </a:p>
        </p:txBody>
      </p:sp>
      <p:sp>
        <p:nvSpPr>
          <p:cNvPr id="3" name="Content Placeholder 2"/>
          <p:cNvSpPr>
            <a:spLocks noGrp="1"/>
          </p:cNvSpPr>
          <p:nvPr>
            <p:ph idx="1"/>
          </p:nvPr>
        </p:nvSpPr>
        <p:spPr>
          <a:xfrm>
            <a:off x="1237567" y="1180426"/>
            <a:ext cx="10606109" cy="4927711"/>
          </a:xfrm>
        </p:spPr>
        <p:txBody>
          <a:bodyPr vert="horz" lIns="91440" tIns="45720" rIns="91440" bIns="45720" rtlCol="0" anchor="t">
            <a:normAutofit/>
          </a:bodyPr>
          <a:lstStyle/>
          <a:p>
            <a:pPr>
              <a:lnSpc>
                <a:spcPct val="100000"/>
              </a:lnSpc>
              <a:spcBef>
                <a:spcPts val="0"/>
              </a:spcBef>
            </a:pPr>
            <a:r>
              <a:rPr lang="en-GB"/>
              <a:t>The school day requires pupils to register with their tutor for the start of the school day at </a:t>
            </a:r>
            <a:r>
              <a:rPr lang="en-GB" b="1"/>
              <a:t>8.45am</a:t>
            </a:r>
            <a:r>
              <a:rPr lang="en-GB"/>
              <a:t>.</a:t>
            </a:r>
          </a:p>
          <a:p>
            <a:pPr marL="0" indent="0">
              <a:lnSpc>
                <a:spcPct val="100000"/>
              </a:lnSpc>
              <a:spcBef>
                <a:spcPts val="0"/>
              </a:spcBef>
              <a:buNone/>
            </a:pPr>
            <a:r>
              <a:rPr lang="en-GB"/>
              <a:t>  </a:t>
            </a:r>
            <a:endParaRPr lang="en-GB">
              <a:ea typeface="Calibri"/>
              <a:cs typeface="Calibri"/>
            </a:endParaRPr>
          </a:p>
          <a:p>
            <a:pPr>
              <a:lnSpc>
                <a:spcPct val="100000"/>
              </a:lnSpc>
              <a:spcBef>
                <a:spcPts val="0"/>
              </a:spcBef>
            </a:pPr>
            <a:r>
              <a:rPr lang="en-GB"/>
              <a:t>We will expect pupils to arrive by </a:t>
            </a:r>
            <a:r>
              <a:rPr lang="en-GB" b="1"/>
              <a:t>8.35am</a:t>
            </a:r>
            <a:r>
              <a:rPr lang="en-GB"/>
              <a:t>. This provides a crisp start to the day. </a:t>
            </a:r>
          </a:p>
          <a:p>
            <a:pPr>
              <a:lnSpc>
                <a:spcPct val="100000"/>
              </a:lnSpc>
              <a:spcBef>
                <a:spcPts val="0"/>
              </a:spcBef>
            </a:pPr>
            <a:endParaRPr lang="en-GB"/>
          </a:p>
          <a:p>
            <a:pPr>
              <a:lnSpc>
                <a:spcPct val="100000"/>
              </a:lnSpc>
              <a:spcBef>
                <a:spcPts val="0"/>
              </a:spcBef>
            </a:pPr>
            <a:r>
              <a:rPr lang="en-GB"/>
              <a:t>The breaks between lessons provide ‘take up time’ for teachers to deal with any behaviour for learning matters from the preceding lesson, and also helps pupils remain focused throughout the day. It allows students to have time to move between lessons and arrive for a punctual start.</a:t>
            </a:r>
            <a:endParaRPr lang="en-GB">
              <a:ea typeface="Calibri"/>
              <a:cs typeface="Calibri"/>
            </a:endParaRPr>
          </a:p>
          <a:p>
            <a:pPr>
              <a:lnSpc>
                <a:spcPct val="100000"/>
              </a:lnSpc>
              <a:spcBef>
                <a:spcPts val="0"/>
              </a:spcBef>
            </a:pPr>
            <a:endParaRPr lang="en-GB"/>
          </a:p>
          <a:p>
            <a:pPr>
              <a:lnSpc>
                <a:spcPct val="100000"/>
              </a:lnSpc>
              <a:spcBef>
                <a:spcPts val="0"/>
              </a:spcBef>
            </a:pPr>
            <a:endParaRPr lang="en-GB">
              <a:ea typeface="Calibri"/>
              <a:cs typeface="Calibri"/>
            </a:endParaRPr>
          </a:p>
          <a:p>
            <a:pPr marL="0" indent="0">
              <a:lnSpc>
                <a:spcPct val="100000"/>
              </a:lnSpc>
              <a:spcBef>
                <a:spcPts val="0"/>
              </a:spcBef>
              <a:buNone/>
            </a:pPr>
            <a:endParaRPr lang="en-GB"/>
          </a:p>
        </p:txBody>
      </p:sp>
    </p:spTree>
    <p:extLst>
      <p:ext uri="{BB962C8B-B14F-4D97-AF65-F5344CB8AC3E}">
        <p14:creationId xmlns:p14="http://schemas.microsoft.com/office/powerpoint/2010/main" val="160984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D11393-A500-28DD-E072-82DA58171CF5}"/>
              </a:ext>
            </a:extLst>
          </p:cNvPr>
          <p:cNvSpPr>
            <a:spLocks noGrp="1"/>
          </p:cNvSpPr>
          <p:nvPr>
            <p:ph type="title"/>
          </p:nvPr>
        </p:nvSpPr>
        <p:spPr>
          <a:xfrm>
            <a:off x="1084006" y="296300"/>
            <a:ext cx="10515600" cy="884126"/>
          </a:xfrm>
        </p:spPr>
        <p:txBody>
          <a:bodyPr/>
          <a:lstStyle/>
          <a:p>
            <a:r>
              <a:rPr lang="en-GB" b="1" u="sng"/>
              <a:t>The School Day</a:t>
            </a:r>
          </a:p>
        </p:txBody>
      </p:sp>
      <p:pic>
        <p:nvPicPr>
          <p:cNvPr id="3" name="Picture 2" descr="A white and black text on a white background&#10;&#10;AI-generated content may be incorrect.">
            <a:extLst>
              <a:ext uri="{FF2B5EF4-FFF2-40B4-BE49-F238E27FC236}">
                <a16:creationId xmlns:a16="http://schemas.microsoft.com/office/drawing/2014/main" id="{0D0D5DB6-9457-7428-11E9-E23CD070AE78}"/>
              </a:ext>
            </a:extLst>
          </p:cNvPr>
          <p:cNvPicPr>
            <a:picLocks noChangeAspect="1"/>
          </p:cNvPicPr>
          <p:nvPr/>
        </p:nvPicPr>
        <p:blipFill>
          <a:blip r:embed="rId2"/>
          <a:stretch>
            <a:fillRect/>
          </a:stretch>
        </p:blipFill>
        <p:spPr>
          <a:xfrm>
            <a:off x="2219778" y="1514249"/>
            <a:ext cx="8557985" cy="4352017"/>
          </a:xfrm>
          <a:prstGeom prst="rect">
            <a:avLst/>
          </a:prstGeom>
        </p:spPr>
      </p:pic>
    </p:spTree>
    <p:extLst>
      <p:ext uri="{BB962C8B-B14F-4D97-AF65-F5344CB8AC3E}">
        <p14:creationId xmlns:p14="http://schemas.microsoft.com/office/powerpoint/2010/main" val="83473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1911</Words>
  <Application>Microsoft Office PowerPoint</Application>
  <PresentationFormat>Widescreen</PresentationFormat>
  <Paragraphs>239</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Aptos</vt:lpstr>
      <vt:lpstr>Aptos Narrow</vt:lpstr>
      <vt:lpstr>Arial</vt:lpstr>
      <vt:lpstr>Calibri</vt:lpstr>
      <vt:lpstr>Calibri Light</vt:lpstr>
      <vt:lpstr>Courier New</vt:lpstr>
      <vt:lpstr>inherit</vt:lpstr>
      <vt:lpstr>Poppins</vt:lpstr>
      <vt:lpstr>1_Office Theme</vt:lpstr>
      <vt:lpstr>Welcome to The Deanery C of E Academy</vt:lpstr>
      <vt:lpstr>The Senior Leadership Team</vt:lpstr>
      <vt:lpstr>Outstanding Academic Achievement</vt:lpstr>
      <vt:lpstr>The Pastoral Team for Year 7</vt:lpstr>
      <vt:lpstr>Induction days </vt:lpstr>
      <vt:lpstr>Induction days - timetable</vt:lpstr>
      <vt:lpstr>Behaviour, Culture and Ethos</vt:lpstr>
      <vt:lpstr>The School Day</vt:lpstr>
      <vt:lpstr>The School Day</vt:lpstr>
      <vt:lpstr>School Culture</vt:lpstr>
      <vt:lpstr>PowerPoint Presentation</vt:lpstr>
      <vt:lpstr>Ethos</vt:lpstr>
      <vt:lpstr>PowerPoint Presentation</vt:lpstr>
      <vt:lpstr>PowerPoint Presentation</vt:lpstr>
      <vt:lpstr>Uniform </vt:lpstr>
      <vt:lpstr>Equipment</vt:lpstr>
      <vt:lpstr>Tutor Programme </vt:lpstr>
      <vt:lpstr>Attendance</vt:lpstr>
      <vt:lpstr>PowerPoint Presentation</vt:lpstr>
      <vt:lpstr>PowerPoint Presentation</vt:lpstr>
      <vt:lpstr>Behaviour for Learning – Expectations and Policy </vt:lpstr>
      <vt:lpstr>PowerPoint Presentation</vt:lpstr>
      <vt:lpstr>PowerPoint Presentation</vt:lpstr>
      <vt:lpstr>Home School Communication </vt:lpstr>
      <vt:lpstr>PowerPoint Presentation</vt:lpstr>
      <vt:lpstr>Teaching and Learning at  The Deanery</vt:lpstr>
      <vt:lpstr>Key Stage 3 Curriculum Model</vt:lpstr>
      <vt:lpstr>Teaching and Learning</vt:lpstr>
      <vt:lpstr>Homework</vt:lpstr>
      <vt:lpstr>Assessment and Reporting</vt:lpstr>
      <vt:lpstr>Parent Evenings and Consultation 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Deanery C of E Academy</dc:title>
  <dc:creator>Sarah Parry (DEA Staff)</dc:creator>
  <cp:lastModifiedBy>Sarah Parry (DEA Staff)</cp:lastModifiedBy>
  <cp:revision>3</cp:revision>
  <dcterms:created xsi:type="dcterms:W3CDTF">2025-06-25T18:26:44Z</dcterms:created>
  <dcterms:modified xsi:type="dcterms:W3CDTF">2026-07-06T08:57:32Z</dcterms:modified>
</cp:coreProperties>
</file>